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6" r:id="rId3"/>
    <p:sldId id="261" r:id="rId4"/>
    <p:sldId id="262" r:id="rId5"/>
    <p:sldId id="263" r:id="rId6"/>
    <p:sldId id="257" r:id="rId7"/>
    <p:sldId id="280" r:id="rId8"/>
    <p:sldId id="273" r:id="rId9"/>
    <p:sldId id="264" r:id="rId10"/>
    <p:sldId id="277" r:id="rId11"/>
    <p:sldId id="265" r:id="rId12"/>
    <p:sldId id="275" r:id="rId13"/>
    <p:sldId id="274" r:id="rId14"/>
    <p:sldId id="266" r:id="rId15"/>
    <p:sldId id="268" r:id="rId16"/>
    <p:sldId id="279" r:id="rId17"/>
    <p:sldId id="269" r:id="rId18"/>
    <p:sldId id="267" r:id="rId19"/>
    <p:sldId id="278" r:id="rId20"/>
    <p:sldId id="276" r:id="rId21"/>
    <p:sldId id="272" r:id="rId22"/>
    <p:sldId id="271" r:id="rId23"/>
    <p:sldId id="27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56" d="100"/>
          <a:sy n="56" d="100"/>
        </p:scale>
        <p:origin x="730"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FE72F83-5D1C-4181-BD11-95CEBFEED713}" type="datetimeFigureOut">
              <a:rPr lang="en-GB" smtClean="0"/>
              <a:t>30/11/2020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AC57CF-27C6-45F3-872B-1E42D5C35354}" type="slidenum">
              <a:rPr lang="en-GB" smtClean="0"/>
              <a:t>‹#›</a:t>
            </a:fld>
            <a:endParaRPr lang="en-GB"/>
          </a:p>
        </p:txBody>
      </p:sp>
    </p:spTree>
    <p:extLst>
      <p:ext uri="{BB962C8B-B14F-4D97-AF65-F5344CB8AC3E}">
        <p14:creationId xmlns:p14="http://schemas.microsoft.com/office/powerpoint/2010/main" val="50172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FE72F83-5D1C-4181-BD11-95CEBFEED713}" type="datetimeFigureOut">
              <a:rPr lang="en-GB" smtClean="0"/>
              <a:t>30/11/2020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AC57CF-27C6-45F3-872B-1E42D5C35354}" type="slidenum">
              <a:rPr lang="en-GB" smtClean="0"/>
              <a:t>‹#›</a:t>
            </a:fld>
            <a:endParaRPr lang="en-GB"/>
          </a:p>
        </p:txBody>
      </p:sp>
    </p:spTree>
    <p:extLst>
      <p:ext uri="{BB962C8B-B14F-4D97-AF65-F5344CB8AC3E}">
        <p14:creationId xmlns:p14="http://schemas.microsoft.com/office/powerpoint/2010/main" val="211846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FE72F83-5D1C-4181-BD11-95CEBFEED713}" type="datetimeFigureOut">
              <a:rPr lang="en-GB" smtClean="0"/>
              <a:t>30/11/2020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AC57CF-27C6-45F3-872B-1E42D5C35354}" type="slidenum">
              <a:rPr lang="en-GB" smtClean="0"/>
              <a:t>‹#›</a:t>
            </a:fld>
            <a:endParaRPr lang="en-GB"/>
          </a:p>
        </p:txBody>
      </p:sp>
    </p:spTree>
    <p:extLst>
      <p:ext uri="{BB962C8B-B14F-4D97-AF65-F5344CB8AC3E}">
        <p14:creationId xmlns:p14="http://schemas.microsoft.com/office/powerpoint/2010/main" val="2266514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FE72F83-5D1C-4181-BD11-95CEBFEED713}" type="datetimeFigureOut">
              <a:rPr lang="en-GB" smtClean="0"/>
              <a:t>30/11/2020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AC57CF-27C6-45F3-872B-1E42D5C35354}" type="slidenum">
              <a:rPr lang="en-GB" smtClean="0"/>
              <a:t>‹#›</a:t>
            </a:fld>
            <a:endParaRPr lang="en-GB"/>
          </a:p>
        </p:txBody>
      </p:sp>
    </p:spTree>
    <p:extLst>
      <p:ext uri="{BB962C8B-B14F-4D97-AF65-F5344CB8AC3E}">
        <p14:creationId xmlns:p14="http://schemas.microsoft.com/office/powerpoint/2010/main" val="471605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E72F83-5D1C-4181-BD11-95CEBFEED713}" type="datetimeFigureOut">
              <a:rPr lang="en-GB" smtClean="0"/>
              <a:t>30/11/2020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AC57CF-27C6-45F3-872B-1E42D5C35354}" type="slidenum">
              <a:rPr lang="en-GB" smtClean="0"/>
              <a:t>‹#›</a:t>
            </a:fld>
            <a:endParaRPr lang="en-GB"/>
          </a:p>
        </p:txBody>
      </p:sp>
    </p:spTree>
    <p:extLst>
      <p:ext uri="{BB962C8B-B14F-4D97-AF65-F5344CB8AC3E}">
        <p14:creationId xmlns:p14="http://schemas.microsoft.com/office/powerpoint/2010/main" val="3929961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FE72F83-5D1C-4181-BD11-95CEBFEED713}" type="datetimeFigureOut">
              <a:rPr lang="en-GB" smtClean="0"/>
              <a:t>30/11/2020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AC57CF-27C6-45F3-872B-1E42D5C35354}" type="slidenum">
              <a:rPr lang="en-GB" smtClean="0"/>
              <a:t>‹#›</a:t>
            </a:fld>
            <a:endParaRPr lang="en-GB"/>
          </a:p>
        </p:txBody>
      </p:sp>
    </p:spTree>
    <p:extLst>
      <p:ext uri="{BB962C8B-B14F-4D97-AF65-F5344CB8AC3E}">
        <p14:creationId xmlns:p14="http://schemas.microsoft.com/office/powerpoint/2010/main" val="1042221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FE72F83-5D1C-4181-BD11-95CEBFEED713}" type="datetimeFigureOut">
              <a:rPr lang="en-GB" smtClean="0"/>
              <a:t>30/11/2020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CAC57CF-27C6-45F3-872B-1E42D5C35354}" type="slidenum">
              <a:rPr lang="en-GB" smtClean="0"/>
              <a:t>‹#›</a:t>
            </a:fld>
            <a:endParaRPr lang="en-GB"/>
          </a:p>
        </p:txBody>
      </p:sp>
    </p:spTree>
    <p:extLst>
      <p:ext uri="{BB962C8B-B14F-4D97-AF65-F5344CB8AC3E}">
        <p14:creationId xmlns:p14="http://schemas.microsoft.com/office/powerpoint/2010/main" val="1074366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FE72F83-5D1C-4181-BD11-95CEBFEED713}" type="datetimeFigureOut">
              <a:rPr lang="en-GB" smtClean="0"/>
              <a:t>30/11/2020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CAC57CF-27C6-45F3-872B-1E42D5C35354}" type="slidenum">
              <a:rPr lang="en-GB" smtClean="0"/>
              <a:t>‹#›</a:t>
            </a:fld>
            <a:endParaRPr lang="en-GB"/>
          </a:p>
        </p:txBody>
      </p:sp>
    </p:spTree>
    <p:extLst>
      <p:ext uri="{BB962C8B-B14F-4D97-AF65-F5344CB8AC3E}">
        <p14:creationId xmlns:p14="http://schemas.microsoft.com/office/powerpoint/2010/main" val="2298157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E72F83-5D1C-4181-BD11-95CEBFEED713}" type="datetimeFigureOut">
              <a:rPr lang="en-GB" smtClean="0"/>
              <a:t>30/11/2020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CAC57CF-27C6-45F3-872B-1E42D5C35354}" type="slidenum">
              <a:rPr lang="en-GB" smtClean="0"/>
              <a:t>‹#›</a:t>
            </a:fld>
            <a:endParaRPr lang="en-GB"/>
          </a:p>
        </p:txBody>
      </p:sp>
    </p:spTree>
    <p:extLst>
      <p:ext uri="{BB962C8B-B14F-4D97-AF65-F5344CB8AC3E}">
        <p14:creationId xmlns:p14="http://schemas.microsoft.com/office/powerpoint/2010/main" val="1457408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E72F83-5D1C-4181-BD11-95CEBFEED713}" type="datetimeFigureOut">
              <a:rPr lang="en-GB" smtClean="0"/>
              <a:t>30/11/2020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AC57CF-27C6-45F3-872B-1E42D5C35354}" type="slidenum">
              <a:rPr lang="en-GB" smtClean="0"/>
              <a:t>‹#›</a:t>
            </a:fld>
            <a:endParaRPr lang="en-GB"/>
          </a:p>
        </p:txBody>
      </p:sp>
    </p:spTree>
    <p:extLst>
      <p:ext uri="{BB962C8B-B14F-4D97-AF65-F5344CB8AC3E}">
        <p14:creationId xmlns:p14="http://schemas.microsoft.com/office/powerpoint/2010/main" val="487515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E72F83-5D1C-4181-BD11-95CEBFEED713}" type="datetimeFigureOut">
              <a:rPr lang="en-GB" smtClean="0"/>
              <a:t>30/11/2020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AC57CF-27C6-45F3-872B-1E42D5C35354}" type="slidenum">
              <a:rPr lang="en-GB" smtClean="0"/>
              <a:t>‹#›</a:t>
            </a:fld>
            <a:endParaRPr lang="en-GB"/>
          </a:p>
        </p:txBody>
      </p:sp>
    </p:spTree>
    <p:extLst>
      <p:ext uri="{BB962C8B-B14F-4D97-AF65-F5344CB8AC3E}">
        <p14:creationId xmlns:p14="http://schemas.microsoft.com/office/powerpoint/2010/main" val="312269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E72F83-5D1C-4181-BD11-95CEBFEED713}" type="datetimeFigureOut">
              <a:rPr lang="en-GB" smtClean="0"/>
              <a:t>30/11/2020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C57CF-27C6-45F3-872B-1E42D5C35354}" type="slidenum">
              <a:rPr lang="en-GB" smtClean="0"/>
              <a:t>‹#›</a:t>
            </a:fld>
            <a:endParaRPr lang="en-GB"/>
          </a:p>
        </p:txBody>
      </p:sp>
    </p:spTree>
    <p:extLst>
      <p:ext uri="{BB962C8B-B14F-4D97-AF65-F5344CB8AC3E}">
        <p14:creationId xmlns:p14="http://schemas.microsoft.com/office/powerpoint/2010/main" val="924035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70000">
              <a:srgbClr val="7030A0"/>
            </a:gs>
            <a:gs pos="100000">
              <a:schemeClr val="accent6">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092803"/>
          </a:xfrm>
        </p:spPr>
        <p:txBody>
          <a:bodyPr/>
          <a:lstStyle/>
          <a:p>
            <a:r>
              <a:rPr lang="en-GB" u="sng" dirty="0">
                <a:latin typeface="Arial Black" panose="020B0A04020102020204" pitchFamily="34" charset="0"/>
              </a:rPr>
              <a:t>Animals in the War</a:t>
            </a:r>
          </a:p>
        </p:txBody>
      </p:sp>
      <p:sp>
        <p:nvSpPr>
          <p:cNvPr id="3" name="Subtitle 2"/>
          <p:cNvSpPr>
            <a:spLocks noGrp="1"/>
          </p:cNvSpPr>
          <p:nvPr>
            <p:ph type="subTitle" idx="1"/>
          </p:nvPr>
        </p:nvSpPr>
        <p:spPr/>
        <p:txBody>
          <a:bodyPr>
            <a:noAutofit/>
          </a:bodyPr>
          <a:lstStyle/>
          <a:p>
            <a:r>
              <a:rPr lang="en-GB" sz="4400" u="sng" dirty="0">
                <a:latin typeface="Arial Black" panose="020B0A04020102020204" pitchFamily="34" charset="0"/>
              </a:rPr>
              <a:t>Y3&amp;Y4 Remembrance Day Assembly</a:t>
            </a:r>
          </a:p>
          <a:p>
            <a:r>
              <a:rPr lang="en-GB" sz="4400" u="sng" dirty="0">
                <a:latin typeface="Arial Black" panose="020B0A04020102020204" pitchFamily="34" charset="0"/>
              </a:rPr>
              <a:t>11.11.20</a:t>
            </a:r>
          </a:p>
        </p:txBody>
      </p:sp>
      <p:pic>
        <p:nvPicPr>
          <p:cNvPr id="5" name="Picture 4" descr="https://images-na.ssl-images-amazon.com/images/I/61hSAnZpYUL._AC_SL1200_.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5042" y="4990808"/>
            <a:ext cx="1861577" cy="1653864"/>
          </a:xfrm>
          <a:prstGeom prst="rect">
            <a:avLst/>
          </a:prstGeom>
          <a:noFill/>
          <a:ln>
            <a:noFill/>
          </a:ln>
        </p:spPr>
      </p:pic>
      <p:pic>
        <p:nvPicPr>
          <p:cNvPr id="7" name="Picture 6" descr="https://images-na.ssl-images-amazon.com/images/I/61hSAnZpYUL._AC_SL1200_.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380" y="219231"/>
            <a:ext cx="1861577" cy="1653864"/>
          </a:xfrm>
          <a:prstGeom prst="rect">
            <a:avLst/>
          </a:prstGeom>
          <a:noFill/>
          <a:ln>
            <a:noFill/>
          </a:ln>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8394" t="73656" r="85963" b="17415"/>
          <a:stretch/>
        </p:blipFill>
        <p:spPr>
          <a:xfrm rot="5400000">
            <a:off x="323371" y="5496959"/>
            <a:ext cx="1049722" cy="1245704"/>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8394" t="73656" r="85963" b="17415"/>
          <a:stretch/>
        </p:blipFill>
        <p:spPr>
          <a:xfrm rot="16200000">
            <a:off x="10699823" y="121240"/>
            <a:ext cx="1049722" cy="1245704"/>
          </a:xfrm>
          <a:prstGeom prst="rect">
            <a:avLst/>
          </a:prstGeom>
        </p:spPr>
      </p:pic>
    </p:spTree>
    <p:extLst>
      <p:ext uri="{BB962C8B-B14F-4D97-AF65-F5344CB8AC3E}">
        <p14:creationId xmlns:p14="http://schemas.microsoft.com/office/powerpoint/2010/main" val="4197456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70000">
              <a:srgbClr val="7030A0"/>
            </a:gs>
            <a:gs pos="100000">
              <a:schemeClr val="accent6">
                <a:lumMod val="60000"/>
                <a:lumOff val="40000"/>
              </a:schemeClr>
            </a:gs>
          </a:gsLst>
          <a:lin ang="162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902" t="19328" r="25634" b="9276"/>
          <a:stretch/>
        </p:blipFill>
        <p:spPr>
          <a:xfrm rot="16200000">
            <a:off x="1531307" y="1196456"/>
            <a:ext cx="6143223" cy="4291222"/>
          </a:xfrm>
          <a:prstGeom prst="rect">
            <a:avLst/>
          </a:prstGeom>
        </p:spPr>
      </p:pic>
      <p:sp>
        <p:nvSpPr>
          <p:cNvPr id="7" name="TextBox 6"/>
          <p:cNvSpPr txBox="1"/>
          <p:nvPr/>
        </p:nvSpPr>
        <p:spPr>
          <a:xfrm>
            <a:off x="7083380" y="965915"/>
            <a:ext cx="4829578" cy="1938992"/>
          </a:xfrm>
          <a:prstGeom prst="rect">
            <a:avLst/>
          </a:prstGeom>
          <a:noFill/>
        </p:spPr>
        <p:txBody>
          <a:bodyPr wrap="square" rtlCol="0">
            <a:spAutoFit/>
          </a:bodyPr>
          <a:lstStyle/>
          <a:p>
            <a:r>
              <a:rPr lang="en-GB" sz="2400" b="1" dirty="0"/>
              <a:t>We used different torn papers and card to make our background. </a:t>
            </a:r>
          </a:p>
          <a:p>
            <a:r>
              <a:rPr lang="en-GB" sz="2400" b="1" dirty="0"/>
              <a:t>This picture shows a cat chasing a rat and a horse carrying weapons in the background.</a:t>
            </a:r>
          </a:p>
        </p:txBody>
      </p:sp>
    </p:spTree>
    <p:extLst>
      <p:ext uri="{BB962C8B-B14F-4D97-AF65-F5344CB8AC3E}">
        <p14:creationId xmlns:p14="http://schemas.microsoft.com/office/powerpoint/2010/main" val="3587538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70000">
              <a:srgbClr val="7030A0"/>
            </a:gs>
            <a:gs pos="100000">
              <a:schemeClr val="accent6">
                <a:lumMod val="60000"/>
                <a:lumOff val="40000"/>
              </a:schemeClr>
            </a:gs>
          </a:gsLst>
          <a:lin ang="16200000" scaled="1"/>
        </a:gradFill>
        <a:effectLst/>
      </p:bgPr>
    </p:bg>
    <p:spTree>
      <p:nvGrpSpPr>
        <p:cNvPr id="1" name=""/>
        <p:cNvGrpSpPr/>
        <p:nvPr/>
      </p:nvGrpSpPr>
      <p:grpSpPr>
        <a:xfrm>
          <a:off x="0" y="0"/>
          <a:ext cx="0" cy="0"/>
          <a:chOff x="0" y="0"/>
          <a:chExt cx="0" cy="0"/>
        </a:xfrm>
      </p:grpSpPr>
      <p:pic>
        <p:nvPicPr>
          <p:cNvPr id="5" name="Picture 4" descr="Picture">
            <a:extLst>
              <a:ext uri="{FF2B5EF4-FFF2-40B4-BE49-F238E27FC236}">
                <a16:creationId xmlns:a16="http://schemas.microsoft.com/office/drawing/2014/main" id="{8467A824-86B6-456A-ADDA-D6763F45156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267616" y="2869459"/>
            <a:ext cx="2011680" cy="2263140"/>
          </a:xfrm>
          <a:prstGeom prst="rect">
            <a:avLst/>
          </a:prstGeom>
          <a:noFill/>
          <a:ln>
            <a:noFill/>
          </a:ln>
        </p:spPr>
      </p:pic>
      <p:sp>
        <p:nvSpPr>
          <p:cNvPr id="6" name="TextBox 5"/>
          <p:cNvSpPr txBox="1"/>
          <p:nvPr/>
        </p:nvSpPr>
        <p:spPr>
          <a:xfrm>
            <a:off x="476518" y="115841"/>
            <a:ext cx="11309606" cy="5016758"/>
          </a:xfrm>
          <a:prstGeom prst="rect">
            <a:avLst/>
          </a:prstGeom>
          <a:noFill/>
        </p:spPr>
        <p:txBody>
          <a:bodyPr wrap="square" rtlCol="0">
            <a:spAutoFit/>
          </a:bodyPr>
          <a:lstStyle/>
          <a:p>
            <a:pPr algn="ctr"/>
            <a:r>
              <a:rPr lang="en-GB" sz="3200" b="1" u="sng" dirty="0">
                <a:latin typeface="Gill Sans MT" panose="020B0502020104020203" pitchFamily="34" charset="0"/>
              </a:rPr>
              <a:t>Dogs</a:t>
            </a:r>
          </a:p>
          <a:p>
            <a:r>
              <a:rPr lang="en-GB" sz="2400" dirty="0">
                <a:latin typeface="Gill Sans MT" panose="020B0502020104020203" pitchFamily="34" charset="0"/>
              </a:rPr>
              <a:t>One of the most popular dogs used in the war were German Shepherd dogs- they also called Alsatians.</a:t>
            </a:r>
          </a:p>
          <a:p>
            <a:r>
              <a:rPr lang="en-GB" sz="2400" u="sng" dirty="0">
                <a:latin typeface="Gill Sans MT" panose="020B0502020104020203" pitchFamily="34" charset="0"/>
              </a:rPr>
              <a:t>Casualty Dogs</a:t>
            </a:r>
          </a:p>
          <a:p>
            <a:r>
              <a:rPr lang="en-GB" sz="2400" dirty="0">
                <a:latin typeface="Gill Sans MT" panose="020B0502020104020203" pitchFamily="34" charset="0"/>
              </a:rPr>
              <a:t>Casualty dogs were trained to find wounded or dying soldiers on the battlefield,  They carried medical equipment so an injured soldier could treat himself and the dogs would also stay beside a dying soldier to keep him company.</a:t>
            </a:r>
          </a:p>
          <a:p>
            <a:r>
              <a:rPr lang="en-GB" sz="2400" u="sng" dirty="0">
                <a:latin typeface="Gill Sans MT" panose="020B0502020104020203" pitchFamily="34" charset="0"/>
              </a:rPr>
              <a:t>Famous Dogs</a:t>
            </a:r>
          </a:p>
          <a:p>
            <a:r>
              <a:rPr lang="en-GB" sz="2400" u="sng" dirty="0">
                <a:latin typeface="Gill Sans MT" panose="020B0502020104020203" pitchFamily="34" charset="0"/>
              </a:rPr>
              <a:t>Chips </a:t>
            </a:r>
            <a:r>
              <a:rPr lang="en-GB" sz="2400" dirty="0">
                <a:latin typeface="Gill Sans MT" panose="020B0502020104020203" pitchFamily="34" charset="0"/>
              </a:rPr>
              <a:t>– there was a famous dog called Chips in WW2.  </a:t>
            </a:r>
          </a:p>
          <a:p>
            <a:r>
              <a:rPr lang="en-GB" sz="2400" dirty="0">
                <a:latin typeface="Gill Sans MT" panose="020B0502020104020203" pitchFamily="34" charset="0"/>
              </a:rPr>
              <a:t>He was a collie/ German shepherd/ Siberian husky mix. </a:t>
            </a:r>
          </a:p>
          <a:p>
            <a:r>
              <a:rPr lang="en-GB" sz="2400" dirty="0">
                <a:latin typeface="Gill Sans MT" panose="020B0502020104020203" pitchFamily="34" charset="0"/>
              </a:rPr>
              <a:t>He served in Germany, France and North Africa. </a:t>
            </a:r>
          </a:p>
          <a:p>
            <a:r>
              <a:rPr lang="en-GB" sz="2400" dirty="0">
                <a:latin typeface="Gill Sans MT" panose="020B0502020104020203" pitchFamily="34" charset="0"/>
              </a:rPr>
              <a:t>He helped take 10 Italian soldiers prisoner when he </a:t>
            </a:r>
          </a:p>
          <a:p>
            <a:r>
              <a:rPr lang="en-GB" sz="2400" dirty="0">
                <a:latin typeface="Gill Sans MT" panose="020B0502020104020203" pitchFamily="34" charset="0"/>
              </a:rPr>
              <a:t>took over a machine gun station.</a:t>
            </a:r>
          </a:p>
        </p:txBody>
      </p:sp>
      <p:sp>
        <p:nvSpPr>
          <p:cNvPr id="7" name="TextBox 6"/>
          <p:cNvSpPr txBox="1"/>
          <p:nvPr/>
        </p:nvSpPr>
        <p:spPr>
          <a:xfrm>
            <a:off x="10279296" y="3631697"/>
            <a:ext cx="2730321" cy="369332"/>
          </a:xfrm>
          <a:prstGeom prst="rect">
            <a:avLst/>
          </a:prstGeom>
          <a:noFill/>
        </p:spPr>
        <p:txBody>
          <a:bodyPr wrap="square" rtlCol="0">
            <a:spAutoFit/>
          </a:bodyPr>
          <a:lstStyle/>
          <a:p>
            <a:r>
              <a:rPr lang="en-GB" b="1" dirty="0"/>
              <a:t>This is Chips.</a:t>
            </a:r>
          </a:p>
        </p:txBody>
      </p:sp>
      <p:sp>
        <p:nvSpPr>
          <p:cNvPr id="8" name="TextBox 7"/>
          <p:cNvSpPr txBox="1"/>
          <p:nvPr/>
        </p:nvSpPr>
        <p:spPr>
          <a:xfrm>
            <a:off x="476518" y="5009882"/>
            <a:ext cx="10972800" cy="1200329"/>
          </a:xfrm>
          <a:prstGeom prst="rect">
            <a:avLst/>
          </a:prstGeom>
          <a:noFill/>
        </p:spPr>
        <p:txBody>
          <a:bodyPr wrap="square" rtlCol="0">
            <a:spAutoFit/>
          </a:bodyPr>
          <a:lstStyle/>
          <a:p>
            <a:r>
              <a:rPr lang="en-GB" sz="2400" u="sng" dirty="0">
                <a:latin typeface="Gill Sans MT" panose="020B0502020104020203" pitchFamily="34" charset="0"/>
              </a:rPr>
              <a:t>Kaiser</a:t>
            </a:r>
          </a:p>
          <a:p>
            <a:r>
              <a:rPr lang="en-GB" sz="2400" dirty="0">
                <a:latin typeface="Gill Sans MT" panose="020B0502020104020203" pitchFamily="34" charset="0"/>
              </a:rPr>
              <a:t>Kaiser was a famous German Shepherd in WW2. She was the first dog killed in action in the Vietnam War.</a:t>
            </a:r>
          </a:p>
        </p:txBody>
      </p:sp>
    </p:spTree>
    <p:extLst>
      <p:ext uri="{BB962C8B-B14F-4D97-AF65-F5344CB8AC3E}">
        <p14:creationId xmlns:p14="http://schemas.microsoft.com/office/powerpoint/2010/main" val="702921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70000">
              <a:srgbClr val="7030A0"/>
            </a:gs>
            <a:gs pos="100000">
              <a:schemeClr val="accent6">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6" name="TextBox 5"/>
          <p:cNvSpPr txBox="1"/>
          <p:nvPr/>
        </p:nvSpPr>
        <p:spPr>
          <a:xfrm>
            <a:off x="476518" y="115841"/>
            <a:ext cx="11309606" cy="4647426"/>
          </a:xfrm>
          <a:prstGeom prst="rect">
            <a:avLst/>
          </a:prstGeom>
          <a:noFill/>
        </p:spPr>
        <p:txBody>
          <a:bodyPr wrap="square" rtlCol="0">
            <a:spAutoFit/>
          </a:bodyPr>
          <a:lstStyle/>
          <a:p>
            <a:pPr algn="ctr"/>
            <a:r>
              <a:rPr lang="en-GB" sz="3200" b="1" u="sng" dirty="0">
                <a:latin typeface="Gill Sans MT" panose="020B0502020104020203" pitchFamily="34" charset="0"/>
              </a:rPr>
              <a:t>Dogs</a:t>
            </a:r>
            <a:endParaRPr lang="en-GB" sz="2400" b="1" u="sng" dirty="0">
              <a:latin typeface="Gill Sans MT" panose="020B0502020104020203" pitchFamily="34" charset="0"/>
            </a:endParaRPr>
          </a:p>
          <a:p>
            <a:r>
              <a:rPr lang="en-GB" sz="2400" u="sng" dirty="0">
                <a:latin typeface="Gill Sans MT" panose="020B0502020104020203" pitchFamily="34" charset="0"/>
              </a:rPr>
              <a:t>Nemo</a:t>
            </a:r>
          </a:p>
          <a:p>
            <a:r>
              <a:rPr lang="en-GB" sz="2400" dirty="0">
                <a:latin typeface="Gill Sans MT" panose="020B0502020104020203" pitchFamily="34" charset="0"/>
              </a:rPr>
              <a:t>Nemo was a famous German Shepherd he was in WW2. He was shot in the eye but he still attacked the enemy and protected his owner. Nemo and the soldier survived the attack.</a:t>
            </a:r>
          </a:p>
          <a:p>
            <a:r>
              <a:rPr lang="en-GB" sz="2400" u="sng" dirty="0">
                <a:latin typeface="Gill Sans MT" panose="020B0502020104020203" pitchFamily="34" charset="0"/>
              </a:rPr>
              <a:t>Smoky</a:t>
            </a:r>
          </a:p>
          <a:p>
            <a:r>
              <a:rPr lang="en-GB" sz="2400" dirty="0">
                <a:latin typeface="Gill Sans MT" panose="020B0502020104020203" pitchFamily="34" charset="0"/>
              </a:rPr>
              <a:t>Smoky was a Yorkshire terrier and in WW2 her very good hearing warned soldiers of incoming artillery shells.</a:t>
            </a:r>
          </a:p>
          <a:p>
            <a:r>
              <a:rPr lang="en-GB" sz="2400" u="sng" dirty="0">
                <a:latin typeface="Gill Sans MT" panose="020B0502020104020203" pitchFamily="34" charset="0"/>
              </a:rPr>
              <a:t>Stubby</a:t>
            </a:r>
          </a:p>
          <a:p>
            <a:r>
              <a:rPr lang="en-GB" sz="2400" dirty="0">
                <a:latin typeface="Gill Sans MT" panose="020B0502020104020203" pitchFamily="34" charset="0"/>
              </a:rPr>
              <a:t>Stubby was an American pit bull terrier she was very famous because she could smell poisonous gas when it was coming and warn the soldiers.</a:t>
            </a:r>
          </a:p>
          <a:p>
            <a:endParaRPr lang="en-GB" sz="2400" b="1" u="sng" dirty="0">
              <a:latin typeface="Gill Sans MT" panose="020B0502020104020203" pitchFamily="34" charset="0"/>
            </a:endParaRPr>
          </a:p>
        </p:txBody>
      </p:sp>
      <p:pic>
        <p:nvPicPr>
          <p:cNvPr id="9" name="Picture 8" descr="A line of Red Cross dogs and their handlers stand in a line ready for inspection on the Western Front.">
            <a:extLst>
              <a:ext uri="{FF2B5EF4-FFF2-40B4-BE49-F238E27FC236}">
                <a16:creationId xmlns:a16="http://schemas.microsoft.com/office/drawing/2014/main" id="{9FDD9758-DBCD-430A-BC48-08884CF7A8D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894749" y="4237149"/>
            <a:ext cx="4121042" cy="2531293"/>
          </a:xfrm>
          <a:prstGeom prst="rect">
            <a:avLst/>
          </a:prstGeom>
          <a:noFill/>
          <a:ln>
            <a:noFill/>
          </a:ln>
        </p:spPr>
      </p:pic>
      <p:sp>
        <p:nvSpPr>
          <p:cNvPr id="2" name="TextBox 1"/>
          <p:cNvSpPr txBox="1"/>
          <p:nvPr/>
        </p:nvSpPr>
        <p:spPr>
          <a:xfrm>
            <a:off x="2382592" y="5112913"/>
            <a:ext cx="5254580" cy="954107"/>
          </a:xfrm>
          <a:prstGeom prst="rect">
            <a:avLst/>
          </a:prstGeom>
          <a:noFill/>
        </p:spPr>
        <p:txBody>
          <a:bodyPr wrap="square" rtlCol="0">
            <a:spAutoFit/>
          </a:bodyPr>
          <a:lstStyle/>
          <a:p>
            <a:r>
              <a:rPr lang="en-GB" sz="2800" dirty="0">
                <a:latin typeface="Gill Sans MT" panose="020B0502020104020203" pitchFamily="34" charset="0"/>
              </a:rPr>
              <a:t>French casualty dogs lined up for inspection.</a:t>
            </a:r>
          </a:p>
        </p:txBody>
      </p:sp>
      <p:pic>
        <p:nvPicPr>
          <p:cNvPr id="5" name="Picture 4"/>
          <p:cNvPicPr>
            <a:picLocks noChangeAspect="1"/>
          </p:cNvPicPr>
          <p:nvPr/>
        </p:nvPicPr>
        <p:blipFill rotWithShape="1">
          <a:blip r:embed="rId3"/>
          <a:srcRect l="23094" t="63902" r="60407" b="12846"/>
          <a:stretch/>
        </p:blipFill>
        <p:spPr>
          <a:xfrm>
            <a:off x="267440" y="5112912"/>
            <a:ext cx="2089393" cy="1655529"/>
          </a:xfrm>
          <a:prstGeom prst="rect">
            <a:avLst/>
          </a:prstGeom>
        </p:spPr>
      </p:pic>
    </p:spTree>
    <p:extLst>
      <p:ext uri="{BB962C8B-B14F-4D97-AF65-F5344CB8AC3E}">
        <p14:creationId xmlns:p14="http://schemas.microsoft.com/office/powerpoint/2010/main" val="1354318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70000">
              <a:srgbClr val="7030A0"/>
            </a:gs>
            <a:gs pos="100000">
              <a:schemeClr val="accent6">
                <a:lumMod val="60000"/>
                <a:lumOff val="40000"/>
              </a:schemeClr>
            </a:gs>
          </a:gsLst>
          <a:lin ang="16200000" scaled="1"/>
        </a:gradFill>
        <a:effectLst/>
      </p:bgPr>
    </p:bg>
    <p:spTree>
      <p:nvGrpSpPr>
        <p:cNvPr id="1" name=""/>
        <p:cNvGrpSpPr/>
        <p:nvPr/>
      </p:nvGrpSpPr>
      <p:grpSpPr>
        <a:xfrm>
          <a:off x="0" y="0"/>
          <a:ext cx="0" cy="0"/>
          <a:chOff x="0" y="0"/>
          <a:chExt cx="0" cy="0"/>
        </a:xfrm>
      </p:grpSpPr>
      <p:pic>
        <p:nvPicPr>
          <p:cNvPr id="6" name="Picture 5" descr="A fox cub sits on the fuselage of a bi-plane fighter, the pilot sits in his seat smiling.">
            <a:extLst>
              <a:ext uri="{FF2B5EF4-FFF2-40B4-BE49-F238E27FC236}">
                <a16:creationId xmlns:a16="http://schemas.microsoft.com/office/drawing/2014/main" id="{717FB748-D7FD-4481-AA52-4F4D7707F0D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31874" y="1906574"/>
            <a:ext cx="5731510" cy="4561840"/>
          </a:xfrm>
          <a:prstGeom prst="rect">
            <a:avLst/>
          </a:prstGeom>
          <a:noFill/>
          <a:ln>
            <a:noFill/>
          </a:ln>
        </p:spPr>
      </p:pic>
      <p:sp>
        <p:nvSpPr>
          <p:cNvPr id="7" name="TextBox 6"/>
          <p:cNvSpPr txBox="1"/>
          <p:nvPr/>
        </p:nvSpPr>
        <p:spPr>
          <a:xfrm>
            <a:off x="579549" y="275358"/>
            <a:ext cx="11320530" cy="1446550"/>
          </a:xfrm>
          <a:prstGeom prst="rect">
            <a:avLst/>
          </a:prstGeom>
          <a:noFill/>
        </p:spPr>
        <p:txBody>
          <a:bodyPr wrap="square" rtlCol="0">
            <a:spAutoFit/>
          </a:bodyPr>
          <a:lstStyle/>
          <a:p>
            <a:pPr algn="ctr"/>
            <a:r>
              <a:rPr lang="en-GB" sz="2800" b="1" u="sng" dirty="0">
                <a:latin typeface="Berlin Sans FB" panose="020E0602020502020306" pitchFamily="34" charset="0"/>
              </a:rPr>
              <a:t>Dogs</a:t>
            </a:r>
          </a:p>
          <a:p>
            <a:r>
              <a:rPr lang="en-GB" sz="2000" dirty="0">
                <a:latin typeface="Berlin Sans FB" panose="020E0602020502020306" pitchFamily="34" charset="0"/>
              </a:rPr>
              <a:t>As you probably know, dogs had an important role in the war and I’m going to tell you a little more about what they did.  Dogs were some of the most hard working and trusted animals who helped in the war. The most popular breeds were medium sized like Doberman Pinschers and German Shepherds.</a:t>
            </a:r>
          </a:p>
        </p:txBody>
      </p:sp>
      <p:sp>
        <p:nvSpPr>
          <p:cNvPr id="9" name="TextBox 8"/>
          <p:cNvSpPr txBox="1"/>
          <p:nvPr/>
        </p:nvSpPr>
        <p:spPr>
          <a:xfrm>
            <a:off x="6239814" y="1810110"/>
            <a:ext cx="5318975" cy="3139321"/>
          </a:xfrm>
          <a:prstGeom prst="rect">
            <a:avLst/>
          </a:prstGeom>
          <a:noFill/>
        </p:spPr>
        <p:txBody>
          <a:bodyPr wrap="square" rtlCol="0">
            <a:spAutoFit/>
          </a:bodyPr>
          <a:lstStyle/>
          <a:p>
            <a:r>
              <a:rPr lang="en-GB" dirty="0">
                <a:latin typeface="Berlin Sans FB" panose="020E0602020502020306" pitchFamily="34" charset="0"/>
              </a:rPr>
              <a:t>Guard dogs stayed close to one soldier or a group and were taught to give a warning sound such as growling or barking when they sensed a stranger close to the camp.</a:t>
            </a:r>
          </a:p>
          <a:p>
            <a:r>
              <a:rPr lang="en-GB" dirty="0">
                <a:latin typeface="Berlin Sans FB" panose="020E0602020502020306" pitchFamily="34" charset="0"/>
              </a:rPr>
              <a:t>Dogs carried help to the wounded and took messages.  They sniffed out the enemy and even helped to lay telephone wires! They caught rats in the trenches and  were also used for pulling guns and other equipment.</a:t>
            </a:r>
          </a:p>
          <a:p>
            <a:r>
              <a:rPr lang="en-GB" dirty="0">
                <a:latin typeface="Berlin Sans FB" panose="020E0602020502020306" pitchFamily="34" charset="0"/>
              </a:rPr>
              <a:t>Their role was so important that in 1917 the War Office formed ‘The </a:t>
            </a:r>
            <a:r>
              <a:rPr lang="en-GB" dirty="0" err="1">
                <a:latin typeface="Berlin Sans FB" panose="020E0602020502020306" pitchFamily="34" charset="0"/>
              </a:rPr>
              <a:t>Wardog</a:t>
            </a:r>
            <a:r>
              <a:rPr lang="en-GB" dirty="0">
                <a:latin typeface="Berlin Sans FB" panose="020E0602020502020306" pitchFamily="34" charset="0"/>
              </a:rPr>
              <a:t> School of Instruction’ in Hampshire to train them.</a:t>
            </a:r>
          </a:p>
        </p:txBody>
      </p:sp>
      <p:sp>
        <p:nvSpPr>
          <p:cNvPr id="10" name="TextBox 9"/>
          <p:cNvSpPr txBox="1"/>
          <p:nvPr/>
        </p:nvSpPr>
        <p:spPr>
          <a:xfrm>
            <a:off x="6341562" y="5062389"/>
            <a:ext cx="5280338" cy="1631216"/>
          </a:xfrm>
          <a:prstGeom prst="rect">
            <a:avLst/>
          </a:prstGeom>
          <a:noFill/>
        </p:spPr>
        <p:txBody>
          <a:bodyPr wrap="square" rtlCol="0">
            <a:spAutoFit/>
          </a:bodyPr>
          <a:lstStyle/>
          <a:p>
            <a:r>
              <a:rPr lang="en-GB" sz="2000" b="1" u="sng" dirty="0">
                <a:latin typeface="Berlin Sans FB" panose="020E0602020502020306" pitchFamily="34" charset="0"/>
              </a:rPr>
              <a:t>Foxes </a:t>
            </a:r>
            <a:r>
              <a:rPr lang="en-GB" sz="2000" dirty="0">
                <a:latin typeface="Berlin Sans FB" panose="020E0602020502020306" pitchFamily="34" charset="0"/>
              </a:rPr>
              <a:t>– this fox cub was the mascot of No32 squadron. The fox cub liked sitting in the planes with the airmen.</a:t>
            </a:r>
          </a:p>
          <a:p>
            <a:r>
              <a:rPr lang="en-GB" sz="2000" dirty="0">
                <a:latin typeface="Berlin Sans FB" panose="020E0602020502020306" pitchFamily="34" charset="0"/>
              </a:rPr>
              <a:t>A mascot is someone or something that supports someone and makes them feel good</a:t>
            </a:r>
            <a:r>
              <a:rPr lang="en-GB" sz="2000" dirty="0"/>
              <a:t>.</a:t>
            </a:r>
          </a:p>
        </p:txBody>
      </p:sp>
    </p:spTree>
    <p:extLst>
      <p:ext uri="{BB962C8B-B14F-4D97-AF65-F5344CB8AC3E}">
        <p14:creationId xmlns:p14="http://schemas.microsoft.com/office/powerpoint/2010/main" val="1784753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70000">
              <a:srgbClr val="7030A0"/>
            </a:gs>
            <a:gs pos="100000">
              <a:schemeClr val="accent6">
                <a:lumMod val="60000"/>
                <a:lumOff val="40000"/>
              </a:schemeClr>
            </a:gs>
          </a:gsLst>
          <a:lin ang="162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7324" t="16697" r="26056" b="12846"/>
          <a:stretch/>
        </p:blipFill>
        <p:spPr>
          <a:xfrm>
            <a:off x="1416675" y="355898"/>
            <a:ext cx="8087934" cy="5658535"/>
          </a:xfrm>
          <a:prstGeom prst="rect">
            <a:avLst/>
          </a:prstGeom>
        </p:spPr>
      </p:pic>
      <p:sp>
        <p:nvSpPr>
          <p:cNvPr id="4" name="TextBox 3"/>
          <p:cNvSpPr txBox="1"/>
          <p:nvPr/>
        </p:nvSpPr>
        <p:spPr>
          <a:xfrm>
            <a:off x="1300766" y="6117464"/>
            <a:ext cx="9324304" cy="369332"/>
          </a:xfrm>
          <a:prstGeom prst="rect">
            <a:avLst/>
          </a:prstGeom>
          <a:noFill/>
        </p:spPr>
        <p:txBody>
          <a:bodyPr wrap="square" rtlCol="0">
            <a:spAutoFit/>
          </a:bodyPr>
          <a:lstStyle/>
          <a:p>
            <a:r>
              <a:rPr lang="en-GB" b="1" dirty="0"/>
              <a:t>Can you see the casualty dog and the ‘Flying Fox’ ?</a:t>
            </a:r>
          </a:p>
        </p:txBody>
      </p:sp>
      <p:sp>
        <p:nvSpPr>
          <p:cNvPr id="5" name="TextBox 4"/>
          <p:cNvSpPr txBox="1"/>
          <p:nvPr/>
        </p:nvSpPr>
        <p:spPr>
          <a:xfrm>
            <a:off x="9800823" y="1094704"/>
            <a:ext cx="2060619" cy="369332"/>
          </a:xfrm>
          <a:prstGeom prst="rect">
            <a:avLst/>
          </a:prstGeom>
          <a:noFill/>
        </p:spPr>
        <p:txBody>
          <a:bodyPr wrap="square" rtlCol="0">
            <a:spAutoFit/>
          </a:bodyPr>
          <a:lstStyle/>
          <a:p>
            <a:r>
              <a:rPr lang="en-GB" b="1" dirty="0"/>
              <a:t>Artwork by Cody Y3</a:t>
            </a:r>
          </a:p>
        </p:txBody>
      </p:sp>
    </p:spTree>
    <p:extLst>
      <p:ext uri="{BB962C8B-B14F-4D97-AF65-F5344CB8AC3E}">
        <p14:creationId xmlns:p14="http://schemas.microsoft.com/office/powerpoint/2010/main" val="2488411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70000">
              <a:srgbClr val="7030A0"/>
            </a:gs>
            <a:gs pos="100000">
              <a:schemeClr val="accent6">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926091" y="4033188"/>
            <a:ext cx="3305265" cy="2631336"/>
          </a:xfrm>
        </p:spPr>
        <p:txBody>
          <a:bodyPr>
            <a:normAutofit/>
          </a:bodyPr>
          <a:lstStyle/>
          <a:p>
            <a:pPr algn="l"/>
            <a:r>
              <a:rPr lang="en-GB" sz="2000" dirty="0">
                <a:latin typeface="Arial Rounded MT Bold" panose="020F0704030504030204" pitchFamily="34" charset="0"/>
              </a:rPr>
              <a:t>There is a very famous book called ‘War Horse’. It was written by Michael </a:t>
            </a:r>
            <a:r>
              <a:rPr lang="en-GB" sz="2000" dirty="0" err="1">
                <a:latin typeface="Arial Rounded MT Bold" panose="020F0704030504030204" pitchFamily="34" charset="0"/>
              </a:rPr>
              <a:t>Morpurgo</a:t>
            </a:r>
            <a:r>
              <a:rPr lang="en-GB" sz="2000" dirty="0">
                <a:latin typeface="Arial Rounded MT Bold" panose="020F0704030504030204" pitchFamily="34" charset="0"/>
              </a:rPr>
              <a:t> and tells the story of a young man and his horse in the war. You may have read it or seen the film of it.</a:t>
            </a:r>
          </a:p>
        </p:txBody>
      </p:sp>
      <p:pic>
        <p:nvPicPr>
          <p:cNvPr id="4" name="Picture 3" descr="A German transport driver wearing a gas mask riding a horse.">
            <a:extLst>
              <a:ext uri="{FF2B5EF4-FFF2-40B4-BE49-F238E27FC236}">
                <a16:creationId xmlns:a16="http://schemas.microsoft.com/office/drawing/2014/main" id="{F3AE9D49-9C35-4FE6-BF98-B53CBEFF3CE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462" y="4816699"/>
            <a:ext cx="1899279" cy="1704944"/>
          </a:xfrm>
          <a:prstGeom prst="rect">
            <a:avLst/>
          </a:prstGeom>
          <a:noFill/>
          <a:ln>
            <a:noFill/>
          </a:ln>
        </p:spPr>
      </p:pic>
      <p:pic>
        <p:nvPicPr>
          <p:cNvPr id="6" name="Picture 5" descr="Battle of Pilckem Ridge. British troops loading a pack horse with wiring staples. Note the horse's gas-mask. Near Pilckem, 31 July 1917.">
            <a:extLst>
              <a:ext uri="{FF2B5EF4-FFF2-40B4-BE49-F238E27FC236}">
                <a16:creationId xmlns:a16="http://schemas.microsoft.com/office/drawing/2014/main" id="{F70322A6-3769-4391-B7DB-63F4AF602F39}"/>
              </a:ext>
            </a:extLst>
          </p:cNvPr>
          <p:cNvPicPr/>
          <p:nvPr/>
        </p:nvPicPr>
        <p:blipFill rotWithShape="1">
          <a:blip r:embed="rId3" cstate="print">
            <a:extLst>
              <a:ext uri="{28A0092B-C50C-407E-A947-70E740481C1C}">
                <a14:useLocalDpi xmlns:a14="http://schemas.microsoft.com/office/drawing/2010/main" val="0"/>
              </a:ext>
            </a:extLst>
          </a:blip>
          <a:srcRect l="9915" t="11916" r="15125" b="8744"/>
          <a:stretch/>
        </p:blipFill>
        <p:spPr bwMode="auto">
          <a:xfrm>
            <a:off x="8783577" y="3634759"/>
            <a:ext cx="3169048" cy="2975020"/>
          </a:xfrm>
          <a:prstGeom prst="rect">
            <a:avLst/>
          </a:prstGeom>
          <a:noFill/>
          <a:ln>
            <a:noFill/>
          </a:ln>
        </p:spPr>
      </p:pic>
      <p:sp>
        <p:nvSpPr>
          <p:cNvPr id="7" name="TextBox 6"/>
          <p:cNvSpPr txBox="1"/>
          <p:nvPr/>
        </p:nvSpPr>
        <p:spPr>
          <a:xfrm>
            <a:off x="386367" y="309092"/>
            <a:ext cx="11307651" cy="3724096"/>
          </a:xfrm>
          <a:prstGeom prst="rect">
            <a:avLst/>
          </a:prstGeom>
          <a:noFill/>
        </p:spPr>
        <p:txBody>
          <a:bodyPr wrap="square" rtlCol="0">
            <a:spAutoFit/>
          </a:bodyPr>
          <a:lstStyle/>
          <a:p>
            <a:pPr algn="ctr"/>
            <a:r>
              <a:rPr lang="en-GB" sz="3600" b="1" u="sng" dirty="0">
                <a:latin typeface="Arial Rounded MT Bold" panose="020F0704030504030204" pitchFamily="34" charset="0"/>
              </a:rPr>
              <a:t>Horses</a:t>
            </a:r>
          </a:p>
          <a:p>
            <a:r>
              <a:rPr lang="en-GB" sz="2000" dirty="0">
                <a:latin typeface="Arial Rounded MT Bold" panose="020F0704030504030204" pitchFamily="34" charset="0"/>
              </a:rPr>
              <a:t>We are going to tell you about horses in the war and how they helped.</a:t>
            </a:r>
          </a:p>
          <a:p>
            <a:r>
              <a:rPr lang="en-GB" sz="2000" dirty="0">
                <a:latin typeface="Arial Rounded MT Bold" panose="020F0704030504030204" pitchFamily="34" charset="0"/>
              </a:rPr>
              <a:t>Horses were mainly used for transport.  They carried guns and ammunition (bullets and shells) and were better at going over muddy and rough ground than motor vehicles.</a:t>
            </a:r>
          </a:p>
          <a:p>
            <a:endParaRPr lang="en-GB" sz="2000" dirty="0">
              <a:latin typeface="Arial Rounded MT Bold" panose="020F0704030504030204" pitchFamily="34" charset="0"/>
            </a:endParaRPr>
          </a:p>
          <a:p>
            <a:r>
              <a:rPr lang="en-GB" sz="2000" dirty="0">
                <a:latin typeface="Arial Rounded MT Bold" panose="020F0704030504030204" pitchFamily="34" charset="0"/>
              </a:rPr>
              <a:t>Did you know horses had their own gas masks?</a:t>
            </a:r>
          </a:p>
          <a:p>
            <a:endParaRPr lang="en-GB" sz="2000" dirty="0">
              <a:latin typeface="Arial Rounded MT Bold" panose="020F0704030504030204" pitchFamily="34" charset="0"/>
            </a:endParaRPr>
          </a:p>
          <a:p>
            <a:r>
              <a:rPr lang="en-GB" sz="2000" dirty="0">
                <a:latin typeface="Arial Rounded MT Bold" panose="020F0704030504030204" pitchFamily="34" charset="0"/>
              </a:rPr>
              <a:t>Sometimes horses were used to collect and carry food, and a lot of the time they were used to ride on.</a:t>
            </a:r>
          </a:p>
          <a:p>
            <a:r>
              <a:rPr lang="en-GB" sz="2000" dirty="0">
                <a:latin typeface="Arial Rounded MT Bold" panose="020F0704030504030204" pitchFamily="34" charset="0"/>
              </a:rPr>
              <a:t>Horses were also useful for pulling loads and moving machinery.  Sadly a lot of horses were killed in WW1 and WW2.</a:t>
            </a:r>
          </a:p>
        </p:txBody>
      </p:sp>
      <p:pic>
        <p:nvPicPr>
          <p:cNvPr id="1026" name="Picture 2" descr="War Horse picture book: A Beloved Modern Classic Adapted for a New Generation of Read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6348" y="4107055"/>
            <a:ext cx="2067522" cy="241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0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70000">
              <a:srgbClr val="7030A0"/>
            </a:gs>
            <a:gs pos="100000">
              <a:schemeClr val="accent6">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7" name="TextBox 6"/>
          <p:cNvSpPr txBox="1"/>
          <p:nvPr/>
        </p:nvSpPr>
        <p:spPr>
          <a:xfrm>
            <a:off x="386367" y="309092"/>
            <a:ext cx="11307651" cy="1261884"/>
          </a:xfrm>
          <a:prstGeom prst="rect">
            <a:avLst/>
          </a:prstGeom>
          <a:noFill/>
        </p:spPr>
        <p:txBody>
          <a:bodyPr wrap="square" rtlCol="0">
            <a:spAutoFit/>
          </a:bodyPr>
          <a:lstStyle/>
          <a:p>
            <a:pPr algn="ctr"/>
            <a:r>
              <a:rPr lang="en-GB" sz="3600" b="1" u="sng" dirty="0">
                <a:latin typeface="Arial Rounded MT Bold" panose="020F0704030504030204" pitchFamily="34" charset="0"/>
              </a:rPr>
              <a:t>Horses</a:t>
            </a:r>
          </a:p>
          <a:p>
            <a:endParaRPr lang="en-GB" sz="2000" dirty="0">
              <a:latin typeface="Arial Rounded MT Bold" panose="020F0704030504030204" pitchFamily="34" charset="0"/>
            </a:endParaRPr>
          </a:p>
          <a:p>
            <a:endParaRPr lang="en-GB" sz="2000" dirty="0">
              <a:latin typeface="Arial Rounded MT Bold" panose="020F0704030504030204" pitchFamily="34" charset="0"/>
            </a:endParaRPr>
          </a:p>
        </p:txBody>
      </p:sp>
      <p:pic>
        <p:nvPicPr>
          <p:cNvPr id="2" name="Picture 1"/>
          <p:cNvPicPr>
            <a:picLocks noChangeAspect="1"/>
          </p:cNvPicPr>
          <p:nvPr/>
        </p:nvPicPr>
        <p:blipFill rotWithShape="1">
          <a:blip r:embed="rId2"/>
          <a:srcRect l="17006" t="15758" r="25740" b="16979"/>
          <a:stretch/>
        </p:blipFill>
        <p:spPr>
          <a:xfrm>
            <a:off x="605308" y="2428167"/>
            <a:ext cx="6014433" cy="3972633"/>
          </a:xfrm>
          <a:prstGeom prst="rect">
            <a:avLst/>
          </a:prstGeom>
        </p:spPr>
      </p:pic>
      <p:sp>
        <p:nvSpPr>
          <p:cNvPr id="5" name="TextBox 4"/>
          <p:cNvSpPr txBox="1"/>
          <p:nvPr/>
        </p:nvSpPr>
        <p:spPr>
          <a:xfrm>
            <a:off x="7096259" y="1764406"/>
            <a:ext cx="4597759" cy="4154984"/>
          </a:xfrm>
          <a:prstGeom prst="rect">
            <a:avLst/>
          </a:prstGeom>
          <a:noFill/>
        </p:spPr>
        <p:txBody>
          <a:bodyPr wrap="square" rtlCol="0">
            <a:spAutoFit/>
          </a:bodyPr>
          <a:lstStyle/>
          <a:p>
            <a:r>
              <a:rPr lang="en-GB" sz="2400" b="1" dirty="0"/>
              <a:t>Horses worked hard and often did not get enough food to keep their strength up.</a:t>
            </a:r>
          </a:p>
          <a:p>
            <a:endParaRPr lang="en-GB" sz="2400" b="1" dirty="0"/>
          </a:p>
          <a:p>
            <a:r>
              <a:rPr lang="en-GB" sz="2400" b="1" dirty="0"/>
              <a:t>The soldiers loved their horses and did their best to look after them.  </a:t>
            </a:r>
          </a:p>
          <a:p>
            <a:endParaRPr lang="en-GB" sz="2400" b="1" dirty="0"/>
          </a:p>
          <a:p>
            <a:r>
              <a:rPr lang="en-GB" sz="2400" b="1" dirty="0"/>
              <a:t>Some of the horses got very thin.</a:t>
            </a:r>
          </a:p>
          <a:p>
            <a:endParaRPr lang="en-GB" sz="2400" b="1" dirty="0"/>
          </a:p>
          <a:p>
            <a:r>
              <a:rPr lang="en-GB" sz="2400" b="1" dirty="0"/>
              <a:t>On </a:t>
            </a:r>
            <a:r>
              <a:rPr lang="en-GB" sz="2400" b="1" dirty="0" err="1"/>
              <a:t>Rafe’s</a:t>
            </a:r>
            <a:r>
              <a:rPr lang="en-GB" sz="2400" b="1" dirty="0"/>
              <a:t> picture you can clearly see the horses ribs!</a:t>
            </a:r>
          </a:p>
        </p:txBody>
      </p:sp>
    </p:spTree>
    <p:extLst>
      <p:ext uri="{BB962C8B-B14F-4D97-AF65-F5344CB8AC3E}">
        <p14:creationId xmlns:p14="http://schemas.microsoft.com/office/powerpoint/2010/main" val="3481925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70000">
              <a:srgbClr val="7030A0"/>
            </a:gs>
            <a:gs pos="100000">
              <a:schemeClr val="accent6">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015210" y="1122364"/>
            <a:ext cx="1652789" cy="539012"/>
          </a:xfrm>
        </p:spPr>
        <p:txBody>
          <a:bodyPr>
            <a:normAutofit/>
          </a:bodyPr>
          <a:lstStyle/>
          <a:p>
            <a:r>
              <a:rPr lang="en-GB" sz="2400" dirty="0"/>
              <a:t>Elephants</a:t>
            </a:r>
          </a:p>
        </p:txBody>
      </p:sp>
      <p:sp>
        <p:nvSpPr>
          <p:cNvPr id="4" name="Rectangle 3"/>
          <p:cNvSpPr>
            <a:spLocks noChangeArrowheads="1"/>
          </p:cNvSpPr>
          <p:nvPr/>
        </p:nvSpPr>
        <p:spPr bwMode="auto">
          <a:xfrm>
            <a:off x="193183" y="2747253"/>
            <a:ext cx="7237927"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effectLst/>
                <a:latin typeface="Arial Black" panose="020B0A04020102020204" pitchFamily="34" charset="0"/>
              </a:rPr>
              <a:t>Elephants were used to transport munitions in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effectLst/>
                <a:latin typeface="Arial Black" panose="020B0A04020102020204" pitchFamily="34" charset="0"/>
              </a:rPr>
              <a:t> Hamburg, and a circus elephant called Lizzie was used for the same job in Sheffield</a:t>
            </a:r>
            <a:r>
              <a:rPr kumimoji="0" lang="en-US" altLang="en-US" sz="2000" b="1" i="0" u="none" strike="noStrike" cap="none" normalizeH="0" baseline="0" dirty="0">
                <a:ln>
                  <a:noFill/>
                </a:ln>
                <a:effectLst/>
                <a:latin typeface="proxima-nova"/>
              </a:rPr>
              <a:t>.</a:t>
            </a:r>
            <a:endParaRPr kumimoji="0" lang="en-US" altLang="en-US" sz="2000" b="1"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2052" name="Picture 4" descr="https://www.historyhit.com/app/uploads/2020/07/lizzie-the-ww1-elephan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506" y="139657"/>
            <a:ext cx="3965851" cy="22391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l="17852" t="16134" r="25317" b="16791"/>
          <a:stretch/>
        </p:blipFill>
        <p:spPr>
          <a:xfrm rot="16200000">
            <a:off x="6428705" y="1094704"/>
            <a:ext cx="6928833" cy="4597758"/>
          </a:xfrm>
          <a:prstGeom prst="rect">
            <a:avLst/>
          </a:prstGeom>
        </p:spPr>
      </p:pic>
      <p:sp>
        <p:nvSpPr>
          <p:cNvPr id="7" name="TextBox 6"/>
          <p:cNvSpPr txBox="1"/>
          <p:nvPr/>
        </p:nvSpPr>
        <p:spPr>
          <a:xfrm>
            <a:off x="349506" y="4468969"/>
            <a:ext cx="5716443" cy="830997"/>
          </a:xfrm>
          <a:prstGeom prst="rect">
            <a:avLst/>
          </a:prstGeom>
          <a:noFill/>
        </p:spPr>
        <p:txBody>
          <a:bodyPr wrap="square" rtlCol="0">
            <a:spAutoFit/>
          </a:bodyPr>
          <a:lstStyle/>
          <a:p>
            <a:r>
              <a:rPr lang="en-GB" sz="2400" dirty="0">
                <a:latin typeface="Arial Black" panose="020B0A04020102020204" pitchFamily="34" charset="0"/>
              </a:rPr>
              <a:t>The elephant in our collage is carrying a box of ammunition.</a:t>
            </a:r>
          </a:p>
        </p:txBody>
      </p:sp>
    </p:spTree>
    <p:extLst>
      <p:ext uri="{BB962C8B-B14F-4D97-AF65-F5344CB8AC3E}">
        <p14:creationId xmlns:p14="http://schemas.microsoft.com/office/powerpoint/2010/main" val="2830108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70000">
              <a:srgbClr val="7030A0"/>
            </a:gs>
            <a:gs pos="100000">
              <a:schemeClr val="accent6">
                <a:lumMod val="60000"/>
                <a:lumOff val="40000"/>
              </a:schemeClr>
            </a:gs>
          </a:gsLst>
          <a:lin ang="16200000" scaled="1"/>
        </a:gradFill>
        <a:effectLst/>
      </p:bgPr>
    </p:bg>
    <p:spTree>
      <p:nvGrpSpPr>
        <p:cNvPr id="1" name=""/>
        <p:cNvGrpSpPr/>
        <p:nvPr/>
      </p:nvGrpSpPr>
      <p:grpSpPr>
        <a:xfrm>
          <a:off x="0" y="0"/>
          <a:ext cx="0" cy="0"/>
          <a:chOff x="0" y="0"/>
          <a:chExt cx="0" cy="0"/>
        </a:xfrm>
      </p:grpSpPr>
      <p:pic>
        <p:nvPicPr>
          <p:cNvPr id="7170" name="Picture 2" descr="Wojtek the be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881" y="1122363"/>
            <a:ext cx="3809285" cy="446492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upload.wikimedia.org/wikipedia/commons/thumb/7/7e/Wojtek_statue_in_Duns_%E2%80%94_Geograph-5305348-by-Jim-Barton.jpg/402px-Wojtek_statue_in_Duns_%E2%80%94_Geograph-5305348-by-Jim-Bart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438" y="405558"/>
            <a:ext cx="3340681" cy="24930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94727" y="708338"/>
            <a:ext cx="3734873" cy="3354765"/>
          </a:xfrm>
          <a:prstGeom prst="rect">
            <a:avLst/>
          </a:prstGeom>
          <a:noFill/>
        </p:spPr>
        <p:txBody>
          <a:bodyPr wrap="square" rtlCol="0">
            <a:spAutoFit/>
          </a:bodyPr>
          <a:lstStyle/>
          <a:p>
            <a:pPr algn="ctr"/>
            <a:r>
              <a:rPr lang="en-GB" sz="3200" u="sng" dirty="0">
                <a:latin typeface="Elephant" panose="02020904090505020303" pitchFamily="18" charset="0"/>
              </a:rPr>
              <a:t>Bears</a:t>
            </a:r>
          </a:p>
          <a:p>
            <a:r>
              <a:rPr lang="en-GB" dirty="0">
                <a:latin typeface="Elephant" panose="02020904090505020303" pitchFamily="18" charset="0"/>
              </a:rPr>
              <a:t>Different countries used bears for many different things. Some bears carried heavy loads and some were mascots.</a:t>
            </a:r>
          </a:p>
          <a:p>
            <a:endParaRPr lang="en-GB" dirty="0">
              <a:latin typeface="Elephant" panose="02020904090505020303" pitchFamily="18" charset="0"/>
            </a:endParaRPr>
          </a:p>
          <a:p>
            <a:r>
              <a:rPr lang="en-GB" dirty="0">
                <a:latin typeface="Elephant" panose="02020904090505020303" pitchFamily="18" charset="0"/>
              </a:rPr>
              <a:t>One famous bear was called Wojtek and he grew to over 6 feet tall. Did you know that Wojtek means small?</a:t>
            </a:r>
          </a:p>
          <a:p>
            <a:endParaRPr lang="en-GB" dirty="0">
              <a:latin typeface="Elephant" panose="02020904090505020303" pitchFamily="18" charset="0"/>
            </a:endParaRPr>
          </a:p>
        </p:txBody>
      </p:sp>
      <p:sp>
        <p:nvSpPr>
          <p:cNvPr id="5" name="TextBox 4"/>
          <p:cNvSpPr txBox="1"/>
          <p:nvPr/>
        </p:nvSpPr>
        <p:spPr>
          <a:xfrm>
            <a:off x="4494727" y="4063103"/>
            <a:ext cx="7259392" cy="1477328"/>
          </a:xfrm>
          <a:prstGeom prst="rect">
            <a:avLst/>
          </a:prstGeom>
          <a:noFill/>
        </p:spPr>
        <p:txBody>
          <a:bodyPr wrap="square" rtlCol="0">
            <a:spAutoFit/>
          </a:bodyPr>
          <a:lstStyle/>
          <a:p>
            <a:r>
              <a:rPr lang="en-GB" dirty="0">
                <a:latin typeface="Elephant" panose="02020904090505020303" pitchFamily="18" charset="0"/>
              </a:rPr>
              <a:t>Wojtek travelled from Poland to Italy and he helped by carrying heavy shells and boxes of ammunition. </a:t>
            </a:r>
          </a:p>
          <a:p>
            <a:r>
              <a:rPr lang="en-GB" dirty="0">
                <a:latin typeface="Elephant" panose="02020904090505020303" pitchFamily="18" charset="0"/>
              </a:rPr>
              <a:t>Wojtek was made a Private in the army because if you were a member of the army then you had a food ration and this meant Wojtek got fed! He was also given a medal for being brave.</a:t>
            </a:r>
          </a:p>
        </p:txBody>
      </p:sp>
      <p:sp>
        <p:nvSpPr>
          <p:cNvPr id="6" name="TextBox 5"/>
          <p:cNvSpPr txBox="1"/>
          <p:nvPr/>
        </p:nvSpPr>
        <p:spPr>
          <a:xfrm>
            <a:off x="437881" y="6027313"/>
            <a:ext cx="10972801" cy="369332"/>
          </a:xfrm>
          <a:prstGeom prst="rect">
            <a:avLst/>
          </a:prstGeom>
          <a:noFill/>
        </p:spPr>
        <p:txBody>
          <a:bodyPr wrap="square" rtlCol="0">
            <a:spAutoFit/>
          </a:bodyPr>
          <a:lstStyle/>
          <a:p>
            <a:r>
              <a:rPr lang="en-GB" dirty="0">
                <a:latin typeface="Elephant" panose="02020904090505020303" pitchFamily="18" charset="0"/>
              </a:rPr>
              <a:t>After the war Wojtek travelled to Scotland and he lived in Edinburgh Zoo.</a:t>
            </a:r>
          </a:p>
        </p:txBody>
      </p:sp>
    </p:spTree>
    <p:extLst>
      <p:ext uri="{BB962C8B-B14F-4D97-AF65-F5344CB8AC3E}">
        <p14:creationId xmlns:p14="http://schemas.microsoft.com/office/powerpoint/2010/main" val="2862803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70000">
              <a:srgbClr val="7030A0"/>
            </a:gs>
            <a:gs pos="100000">
              <a:schemeClr val="accent6">
                <a:lumMod val="60000"/>
                <a:lumOff val="40000"/>
              </a:schemeClr>
            </a:gs>
          </a:gsLst>
          <a:lin ang="16200000" scaled="1"/>
        </a:gradFill>
        <a:effectLst/>
      </p:bgPr>
    </p:bg>
    <p:spTree>
      <p:nvGrpSpPr>
        <p:cNvPr id="1" name=""/>
        <p:cNvGrpSpPr/>
        <p:nvPr/>
      </p:nvGrpSpPr>
      <p:grpSpPr>
        <a:xfrm>
          <a:off x="0" y="0"/>
          <a:ext cx="0" cy="0"/>
          <a:chOff x="0" y="0"/>
          <a:chExt cx="0" cy="0"/>
        </a:xfrm>
      </p:grpSpPr>
      <p:pic>
        <p:nvPicPr>
          <p:cNvPr id="7172" name="Picture 4" descr="https://upload.wikimedia.org/wikipedia/commons/thumb/7/7e/Wojtek_statue_in_Duns_%E2%80%94_Geograph-5305348-by-Jim-Barton.jpg/402px-Wojtek_statue_in_Duns_%E2%80%94_Geograph-5305348-by-Jim-Bart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438" y="405558"/>
            <a:ext cx="3340681" cy="24930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a:srcRect l="20810" t="20267" r="29014" b="18106"/>
          <a:stretch/>
        </p:blipFill>
        <p:spPr>
          <a:xfrm rot="16200000">
            <a:off x="-202149" y="1352155"/>
            <a:ext cx="6117465" cy="4224271"/>
          </a:xfrm>
          <a:prstGeom prst="rect">
            <a:avLst/>
          </a:prstGeom>
        </p:spPr>
      </p:pic>
      <p:sp>
        <p:nvSpPr>
          <p:cNvPr id="4" name="TextBox 3"/>
          <p:cNvSpPr txBox="1"/>
          <p:nvPr/>
        </p:nvSpPr>
        <p:spPr>
          <a:xfrm>
            <a:off x="5100033" y="721217"/>
            <a:ext cx="3181082" cy="2677656"/>
          </a:xfrm>
          <a:prstGeom prst="rect">
            <a:avLst/>
          </a:prstGeom>
          <a:noFill/>
        </p:spPr>
        <p:txBody>
          <a:bodyPr wrap="square" rtlCol="0">
            <a:spAutoFit/>
          </a:bodyPr>
          <a:lstStyle/>
          <a:p>
            <a:r>
              <a:rPr lang="en-GB" sz="2400" b="1" dirty="0"/>
              <a:t>There is a statue of Wojtek in Scotland near Edinburgh zoo where he lived until he died. He is carrying ammunition like he did in the war.</a:t>
            </a:r>
          </a:p>
        </p:txBody>
      </p:sp>
      <p:sp>
        <p:nvSpPr>
          <p:cNvPr id="5" name="TextBox 4"/>
          <p:cNvSpPr txBox="1"/>
          <p:nvPr/>
        </p:nvSpPr>
        <p:spPr>
          <a:xfrm>
            <a:off x="5370490" y="4095482"/>
            <a:ext cx="5962918" cy="830997"/>
          </a:xfrm>
          <a:prstGeom prst="rect">
            <a:avLst/>
          </a:prstGeom>
          <a:noFill/>
        </p:spPr>
        <p:txBody>
          <a:bodyPr wrap="square" rtlCol="0">
            <a:spAutoFit/>
          </a:bodyPr>
          <a:lstStyle/>
          <a:p>
            <a:r>
              <a:rPr lang="en-GB" sz="2400" b="1" dirty="0"/>
              <a:t>Our picture shows Wojtek getting a medal for being very brave.</a:t>
            </a:r>
          </a:p>
        </p:txBody>
      </p:sp>
    </p:spTree>
    <p:extLst>
      <p:ext uri="{BB962C8B-B14F-4D97-AF65-F5344CB8AC3E}">
        <p14:creationId xmlns:p14="http://schemas.microsoft.com/office/powerpoint/2010/main" val="799137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70000">
              <a:srgbClr val="7030A0"/>
            </a:gs>
            <a:gs pos="100000">
              <a:schemeClr val="accent6">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34095" y="528033"/>
            <a:ext cx="10689465" cy="5859887"/>
          </a:xfrm>
        </p:spPr>
        <p:txBody>
          <a:bodyPr>
            <a:normAutofit/>
          </a:bodyPr>
          <a:lstStyle/>
          <a:p>
            <a:r>
              <a:rPr lang="en-GB" b="1" u="sng" dirty="0">
                <a:latin typeface="Arial Black" panose="020B0A04020102020204" pitchFamily="34" charset="0"/>
              </a:rPr>
              <a:t>1914-1918 – First World War</a:t>
            </a:r>
          </a:p>
          <a:p>
            <a:r>
              <a:rPr lang="en-GB" dirty="0"/>
              <a:t> </a:t>
            </a:r>
          </a:p>
          <a:p>
            <a:r>
              <a:rPr lang="en-GB" dirty="0">
                <a:latin typeface="Arial Black" panose="020B0A04020102020204" pitchFamily="34" charset="0"/>
              </a:rPr>
              <a:t>Did you know that Britain had over one million horses and mules in service during WW1?</a:t>
            </a:r>
          </a:p>
          <a:p>
            <a:r>
              <a:rPr lang="en-GB" dirty="0">
                <a:latin typeface="Arial Black" panose="020B0A04020102020204" pitchFamily="34" charset="0"/>
              </a:rPr>
              <a:t>In this war Britain lost more than 484,000 horses.</a:t>
            </a:r>
          </a:p>
          <a:p>
            <a:r>
              <a:rPr lang="en-GB" dirty="0">
                <a:latin typeface="Arial Black" panose="020B0A04020102020204" pitchFamily="34" charset="0"/>
              </a:rPr>
              <a:t>7,000 horses died in one day alone at the Battle of Verdun</a:t>
            </a:r>
          </a:p>
          <a:p>
            <a:endParaRPr lang="en-GB" dirty="0">
              <a:latin typeface="Arial Black" panose="020B0A04020102020204" pitchFamily="34" charset="0"/>
            </a:endParaRPr>
          </a:p>
          <a:p>
            <a:endParaRPr lang="en-GB" dirty="0">
              <a:latin typeface="Arial Black" panose="020B0A04020102020204" pitchFamily="34" charset="0"/>
            </a:endParaRPr>
          </a:p>
          <a:p>
            <a:endParaRPr lang="en-GB" dirty="0">
              <a:latin typeface="Arial Black" panose="020B0A04020102020204" pitchFamily="34" charset="0"/>
            </a:endParaRPr>
          </a:p>
          <a:p>
            <a:endParaRPr lang="en-GB" dirty="0">
              <a:latin typeface="Arial Black" panose="020B0A04020102020204" pitchFamily="34" charset="0"/>
            </a:endParaRPr>
          </a:p>
          <a:p>
            <a:r>
              <a:rPr lang="en-GB" dirty="0">
                <a:latin typeface="Arial Black" panose="020B0A04020102020204" pitchFamily="34" charset="0"/>
              </a:rPr>
              <a:t>The British Army Veterinary Corps gained the ‘Royal’ prefix for its efforts in helping animal who were suffering. </a:t>
            </a:r>
          </a:p>
          <a:p>
            <a:r>
              <a:rPr lang="en-GB" dirty="0">
                <a:latin typeface="Arial Black" panose="020B0A04020102020204" pitchFamily="34" charset="0"/>
              </a:rPr>
              <a:t>This was the first war to have a </a:t>
            </a:r>
            <a:r>
              <a:rPr lang="en-GB">
                <a:latin typeface="Arial Black" panose="020B0A04020102020204" pitchFamily="34" charset="0"/>
              </a:rPr>
              <a:t>vets in service</a:t>
            </a:r>
            <a:r>
              <a:rPr lang="en-GB" dirty="0">
                <a:latin typeface="Arial Black" panose="020B0A04020102020204" pitchFamily="34" charset="0"/>
              </a:rPr>
              <a:t>.</a:t>
            </a:r>
          </a:p>
          <a:p>
            <a:endParaRPr lang="en-GB" dirty="0"/>
          </a:p>
        </p:txBody>
      </p:sp>
      <p:pic>
        <p:nvPicPr>
          <p:cNvPr id="4" name="Picture 3" descr="https://spana.org/wp-content/uploads/2019/06/SPANA-Armistice-Poster-7-400x400@2x-600x450.jpg"/>
          <p:cNvPicPr/>
          <p:nvPr/>
        </p:nvPicPr>
        <p:blipFill rotWithShape="1">
          <a:blip r:embed="rId2">
            <a:extLst>
              <a:ext uri="{28A0092B-C50C-407E-A947-70E740481C1C}">
                <a14:useLocalDpi xmlns:a14="http://schemas.microsoft.com/office/drawing/2010/main" val="0"/>
              </a:ext>
            </a:extLst>
          </a:blip>
          <a:srcRect l="1751" t="52051" r="1909"/>
          <a:stretch/>
        </p:blipFill>
        <p:spPr bwMode="auto">
          <a:xfrm>
            <a:off x="3425779" y="3181082"/>
            <a:ext cx="5666705" cy="1619603"/>
          </a:xfrm>
          <a:prstGeom prst="rect">
            <a:avLst/>
          </a:prstGeom>
          <a:noFill/>
          <a:ln>
            <a:noFill/>
          </a:ln>
          <a:extLst>
            <a:ext uri="{53640926-AAD7-44D8-BBD7-CCE9431645EC}">
              <a14:shadowObscured xmlns:a14="http://schemas.microsoft.com/office/drawing/2010/main"/>
            </a:ext>
          </a:extLst>
        </p:spPr>
      </p:pic>
      <p:pic>
        <p:nvPicPr>
          <p:cNvPr id="5" name="Picture 4" descr="https://images-na.ssl-images-amazon.com/images/I/61hSAnZpYUL._AC_SL1200_.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472" y="5705341"/>
            <a:ext cx="1161245" cy="1034360"/>
          </a:xfrm>
          <a:prstGeom prst="rect">
            <a:avLst/>
          </a:prstGeom>
          <a:noFill/>
          <a:ln>
            <a:noFill/>
          </a:ln>
        </p:spPr>
      </p:pic>
    </p:spTree>
    <p:extLst>
      <p:ext uri="{BB962C8B-B14F-4D97-AF65-F5344CB8AC3E}">
        <p14:creationId xmlns:p14="http://schemas.microsoft.com/office/powerpoint/2010/main" val="2661831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70000">
              <a:srgbClr val="7030A0"/>
            </a:gs>
            <a:gs pos="100000">
              <a:schemeClr val="accent6">
                <a:lumMod val="60000"/>
                <a:lumOff val="40000"/>
              </a:schemeClr>
            </a:gs>
          </a:gsLst>
          <a:lin ang="16200000" scaled="1"/>
        </a:gradFill>
        <a:effectLst/>
      </p:bgPr>
    </p:bg>
    <p:spTree>
      <p:nvGrpSpPr>
        <p:cNvPr id="1" name=""/>
        <p:cNvGrpSpPr/>
        <p:nvPr/>
      </p:nvGrpSpPr>
      <p:grpSpPr>
        <a:xfrm>
          <a:off x="0" y="0"/>
          <a:ext cx="0" cy="0"/>
          <a:chOff x="0" y="0"/>
          <a:chExt cx="0" cy="0"/>
        </a:xfrm>
      </p:grpSpPr>
      <p:pic>
        <p:nvPicPr>
          <p:cNvPr id="5122" name="Picture 2" descr="Christopher Robin with Winnie the Bear"/>
          <p:cNvPicPr>
            <a:picLocks noChangeAspect="1" noChangeArrowheads="1"/>
          </p:cNvPicPr>
          <p:nvPr/>
        </p:nvPicPr>
        <p:blipFill rotWithShape="1">
          <a:blip r:embed="rId2">
            <a:extLst>
              <a:ext uri="{28A0092B-C50C-407E-A947-70E740481C1C}">
                <a14:useLocalDpi xmlns:a14="http://schemas.microsoft.com/office/drawing/2010/main" val="0"/>
              </a:ext>
            </a:extLst>
          </a:blip>
          <a:srcRect l="25481" r="23237"/>
          <a:stretch/>
        </p:blipFill>
        <p:spPr bwMode="auto">
          <a:xfrm>
            <a:off x="870956" y="1532653"/>
            <a:ext cx="3412901" cy="37435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0" y="524069"/>
            <a:ext cx="6096000" cy="4862870"/>
          </a:xfrm>
          <a:prstGeom prst="rect">
            <a:avLst/>
          </a:prstGeom>
        </p:spPr>
        <p:txBody>
          <a:bodyPr>
            <a:spAutoFit/>
          </a:bodyPr>
          <a:lstStyle/>
          <a:p>
            <a:endParaRPr lang="en-GB" dirty="0">
              <a:latin typeface="Elephant" panose="02020904090505020303" pitchFamily="18" charset="0"/>
            </a:endParaRPr>
          </a:p>
          <a:p>
            <a:pPr algn="ctr"/>
            <a:r>
              <a:rPr lang="en-GB" sz="3600" u="sng" dirty="0">
                <a:latin typeface="Elephant" panose="02020904090505020303" pitchFamily="18" charset="0"/>
              </a:rPr>
              <a:t>Winnie the Pooh</a:t>
            </a:r>
          </a:p>
          <a:p>
            <a:endParaRPr lang="en-GB" dirty="0">
              <a:latin typeface="Elephant" panose="02020904090505020303" pitchFamily="18" charset="0"/>
            </a:endParaRPr>
          </a:p>
          <a:p>
            <a:r>
              <a:rPr lang="en-GB" sz="2000" dirty="0">
                <a:latin typeface="Elephant" panose="02020904090505020303" pitchFamily="18" charset="0"/>
              </a:rPr>
              <a:t>Winnipeg, known as Winnie for short, was an American black bear who was a mascot for Canadian soldiers. </a:t>
            </a:r>
          </a:p>
          <a:p>
            <a:r>
              <a:rPr lang="en-GB" sz="2000" dirty="0">
                <a:latin typeface="Elephant" panose="02020904090505020303" pitchFamily="18" charset="0"/>
              </a:rPr>
              <a:t>When they went back to Canada the soldiers gave Winnie to London Zoo in 1914</a:t>
            </a:r>
            <a:r>
              <a:rPr lang="en-GB" dirty="0">
                <a:latin typeface="Elephant" panose="02020904090505020303" pitchFamily="18" charset="0"/>
              </a:rPr>
              <a:t>.</a:t>
            </a:r>
          </a:p>
          <a:p>
            <a:endParaRPr lang="en-GB" dirty="0">
              <a:latin typeface="Elephant" panose="02020904090505020303" pitchFamily="18" charset="0"/>
            </a:endParaRPr>
          </a:p>
          <a:p>
            <a:r>
              <a:rPr lang="en-GB" dirty="0">
                <a:latin typeface="Elephant" panose="02020904090505020303" pitchFamily="18" charset="0"/>
              </a:rPr>
              <a:t> </a:t>
            </a:r>
            <a:r>
              <a:rPr lang="en-GB" sz="2000" dirty="0">
                <a:latin typeface="Elephant" panose="02020904090505020303" pitchFamily="18" charset="0"/>
              </a:rPr>
              <a:t>The writer AA Milne took his son Christopher Robin to see Winnie at the zoo. </a:t>
            </a:r>
          </a:p>
          <a:p>
            <a:endParaRPr lang="en-GB" sz="2000" dirty="0">
              <a:latin typeface="Elephant" panose="02020904090505020303" pitchFamily="18" charset="0"/>
            </a:endParaRPr>
          </a:p>
          <a:p>
            <a:r>
              <a:rPr lang="en-GB" sz="2000" dirty="0">
                <a:latin typeface="Elephant" panose="02020904090505020303" pitchFamily="18" charset="0"/>
              </a:rPr>
              <a:t>Christopher really liked Winnie and it inspired his father to write the famous  stories about Winnie the Pooh.</a:t>
            </a:r>
          </a:p>
        </p:txBody>
      </p:sp>
      <p:pic>
        <p:nvPicPr>
          <p:cNvPr id="1026" name="Picture 2" descr="https://i2.wp.com/www.munichmom.com/wp-content/uploads/2016/10/CPNA01201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6143" y="4623514"/>
            <a:ext cx="833863" cy="1944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216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70000">
              <a:srgbClr val="7030A0"/>
            </a:gs>
            <a:gs pos="100000">
              <a:schemeClr val="accent6">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4" name="TextBox 3"/>
          <p:cNvSpPr txBox="1"/>
          <p:nvPr/>
        </p:nvSpPr>
        <p:spPr>
          <a:xfrm>
            <a:off x="1880315" y="1249251"/>
            <a:ext cx="8937939" cy="4093428"/>
          </a:xfrm>
          <a:prstGeom prst="rect">
            <a:avLst/>
          </a:prstGeom>
          <a:noFill/>
        </p:spPr>
        <p:txBody>
          <a:bodyPr wrap="square" rtlCol="0">
            <a:spAutoFit/>
          </a:bodyPr>
          <a:lstStyle/>
          <a:p>
            <a:pPr algn="ctr"/>
            <a:r>
              <a:rPr lang="en-GB" sz="4000" u="sng" dirty="0">
                <a:latin typeface="Kristen ITC" panose="03050502040202030202" pitchFamily="66" charset="0"/>
              </a:rPr>
              <a:t>Our Poppies</a:t>
            </a:r>
          </a:p>
          <a:p>
            <a:pPr algn="ctr"/>
            <a:endParaRPr lang="en-GB" sz="4000" u="sng" dirty="0">
              <a:latin typeface="Kristen ITC" panose="03050502040202030202" pitchFamily="66" charset="0"/>
            </a:endParaRPr>
          </a:p>
          <a:p>
            <a:r>
              <a:rPr lang="en-GB" sz="3600" dirty="0">
                <a:latin typeface="Kristen ITC" panose="03050502040202030202" pitchFamily="66" charset="0"/>
              </a:rPr>
              <a:t>For our assembly we made our own purple poppies.</a:t>
            </a:r>
          </a:p>
          <a:p>
            <a:r>
              <a:rPr lang="en-GB" sz="3600" dirty="0">
                <a:latin typeface="Kristen ITC" panose="03050502040202030202" pitchFamily="66" charset="0"/>
              </a:rPr>
              <a:t>We cut the petals and leaves out of felt and sewed them together with a black centre.</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5023" t="68357" r="34413" b="19812"/>
          <a:stretch/>
        </p:blipFill>
        <p:spPr>
          <a:xfrm>
            <a:off x="9987567" y="4997003"/>
            <a:ext cx="1961884" cy="1647982"/>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85024" t="53145" b="29578"/>
          <a:stretch/>
        </p:blipFill>
        <p:spPr>
          <a:xfrm>
            <a:off x="9414457" y="366434"/>
            <a:ext cx="2239850" cy="1937927"/>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7136" t="72676" r="85963" b="16808"/>
          <a:stretch/>
        </p:blipFill>
        <p:spPr>
          <a:xfrm>
            <a:off x="494996" y="2951129"/>
            <a:ext cx="1283596" cy="1466969"/>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59249" t="71925" r="25939" b="17746"/>
          <a:stretch/>
        </p:blipFill>
        <p:spPr>
          <a:xfrm>
            <a:off x="5009881" y="5271529"/>
            <a:ext cx="2626215" cy="1373456"/>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91784" t="71925" b="19812"/>
          <a:stretch/>
        </p:blipFill>
        <p:spPr>
          <a:xfrm>
            <a:off x="248151" y="5304404"/>
            <a:ext cx="1777285" cy="1340581"/>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36119" t="73028" r="59082" b="21040"/>
          <a:stretch/>
        </p:blipFill>
        <p:spPr>
          <a:xfrm>
            <a:off x="494996" y="366434"/>
            <a:ext cx="1736035" cy="1609113"/>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8394" t="73656" r="85963" b="17415"/>
          <a:stretch/>
        </p:blipFill>
        <p:spPr>
          <a:xfrm rot="5400000">
            <a:off x="10395116" y="2883021"/>
            <a:ext cx="1049722" cy="1245704"/>
          </a:xfrm>
          <a:prstGeom prst="rect">
            <a:avLst/>
          </a:prstGeom>
        </p:spPr>
      </p:pic>
    </p:spTree>
    <p:extLst>
      <p:ext uri="{BB962C8B-B14F-4D97-AF65-F5344CB8AC3E}">
        <p14:creationId xmlns:p14="http://schemas.microsoft.com/office/powerpoint/2010/main" val="2399400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70000">
              <a:srgbClr val="7030A0"/>
            </a:gs>
            <a:gs pos="100000">
              <a:schemeClr val="accent6">
                <a:lumMod val="60000"/>
                <a:lumOff val="40000"/>
              </a:schemeClr>
            </a:gs>
          </a:gsLst>
          <a:lin ang="162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8521" t="32480" r="43274" b="37646"/>
          <a:stretch/>
        </p:blipFill>
        <p:spPr>
          <a:xfrm rot="16200000">
            <a:off x="-398515" y="1789432"/>
            <a:ext cx="5536456" cy="3296991"/>
          </a:xfrm>
          <a:prstGeom prst="rect">
            <a:avLst/>
          </a:prstGeom>
        </p:spPr>
      </p:pic>
      <p:pic>
        <p:nvPicPr>
          <p:cNvPr id="5" name="Picture 4" descr="https://images-na.ssl-images-amazon.com/images/I/61hSAnZpYUL._AC_SL1200_.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7161" y="1262130"/>
            <a:ext cx="4404575" cy="4121239"/>
          </a:xfrm>
          <a:prstGeom prst="rect">
            <a:avLst/>
          </a:prstGeom>
          <a:noFill/>
          <a:ln>
            <a:noFill/>
          </a:ln>
        </p:spPr>
      </p:pic>
    </p:spTree>
    <p:extLst>
      <p:ext uri="{BB962C8B-B14F-4D97-AF65-F5344CB8AC3E}">
        <p14:creationId xmlns:p14="http://schemas.microsoft.com/office/powerpoint/2010/main" val="2428859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70000">
              <a:srgbClr val="7030A0"/>
            </a:gs>
            <a:gs pos="100000">
              <a:schemeClr val="accent6">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GB" sz="2400" dirty="0"/>
          </a:p>
        </p:txBody>
      </p:sp>
      <p:sp>
        <p:nvSpPr>
          <p:cNvPr id="3" name="Subtitle 2"/>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2654582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70000">
              <a:srgbClr val="7030A0"/>
            </a:gs>
            <a:gs pos="100000">
              <a:schemeClr val="accent6">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15792" y="437882"/>
            <a:ext cx="10393251" cy="5331854"/>
          </a:xfrm>
        </p:spPr>
        <p:txBody>
          <a:bodyPr>
            <a:normAutofit/>
          </a:bodyPr>
          <a:lstStyle/>
          <a:p>
            <a:r>
              <a:rPr lang="en-GB" b="1" u="sng" dirty="0">
                <a:latin typeface="Arial Black" panose="020B0A04020102020204" pitchFamily="34" charset="0"/>
              </a:rPr>
              <a:t>1939-1945 – Second World War</a:t>
            </a:r>
          </a:p>
          <a:p>
            <a:pPr algn="l"/>
            <a:r>
              <a:rPr lang="en-GB" dirty="0">
                <a:latin typeface="Arial Black" panose="020B0A04020102020204" pitchFamily="34" charset="0"/>
              </a:rPr>
              <a:t>Did you know that Britain was the first nation to motorise its army, and began to replace horses with vehicles in 1928?</a:t>
            </a:r>
          </a:p>
          <a:p>
            <a:pPr algn="l"/>
            <a:endParaRPr lang="en-GB" dirty="0">
              <a:latin typeface="Arial Black" panose="020B0A04020102020204" pitchFamily="34" charset="0"/>
            </a:endParaRPr>
          </a:p>
          <a:p>
            <a:pPr algn="l"/>
            <a:r>
              <a:rPr lang="en-GB" dirty="0">
                <a:latin typeface="Arial Black" panose="020B0A04020102020204" pitchFamily="34" charset="0"/>
              </a:rPr>
              <a:t>The British Army still employed 6,500 horses, 10,000 mules and 1,700 camels. </a:t>
            </a:r>
          </a:p>
          <a:p>
            <a:pPr algn="l"/>
            <a:r>
              <a:rPr lang="en-GB" dirty="0">
                <a:latin typeface="Arial Black" panose="020B0A04020102020204" pitchFamily="34" charset="0"/>
              </a:rPr>
              <a:t>In total, 200,000 animals – also including dogs and pigeons – were put into service by Britain.</a:t>
            </a:r>
          </a:p>
          <a:p>
            <a:pPr algn="l"/>
            <a:r>
              <a:rPr lang="en-GB" dirty="0">
                <a:latin typeface="Arial Black" panose="020B0A04020102020204" pitchFamily="34" charset="0"/>
              </a:rPr>
              <a:t>The British and Japanese in Burma used elephants for transport, building bridges and roads, and for pulling trucks out of the mud. </a:t>
            </a:r>
          </a:p>
          <a:p>
            <a:pPr algn="l"/>
            <a:r>
              <a:rPr lang="en-GB" dirty="0">
                <a:latin typeface="Arial Black" panose="020B0A04020102020204" pitchFamily="34" charset="0"/>
              </a:rPr>
              <a:t>The German Army lost 179,000 horses in two months.</a:t>
            </a:r>
          </a:p>
          <a:p>
            <a:endParaRPr lang="en-GB" dirty="0"/>
          </a:p>
        </p:txBody>
      </p:sp>
      <p:pic>
        <p:nvPicPr>
          <p:cNvPr id="4" name="Picture 3" descr="https://images-na.ssl-images-amazon.com/images/I/61hSAnZpYUL._AC_SL1200_.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547" y="103030"/>
            <a:ext cx="1161245" cy="1034360"/>
          </a:xfrm>
          <a:prstGeom prst="rect">
            <a:avLst/>
          </a:prstGeom>
          <a:noFill/>
          <a:ln>
            <a:noFill/>
          </a:ln>
        </p:spPr>
      </p:pic>
      <p:pic>
        <p:nvPicPr>
          <p:cNvPr id="5" name="Picture 4"/>
          <p:cNvPicPr>
            <a:picLocks noChangeAspect="1"/>
          </p:cNvPicPr>
          <p:nvPr/>
        </p:nvPicPr>
        <p:blipFill rotWithShape="1">
          <a:blip r:embed="rId3"/>
          <a:srcRect l="17006" t="15758" r="25740" b="16979"/>
          <a:stretch/>
        </p:blipFill>
        <p:spPr>
          <a:xfrm>
            <a:off x="9976738" y="5460643"/>
            <a:ext cx="1871825" cy="1236372"/>
          </a:xfrm>
          <a:prstGeom prst="rect">
            <a:avLst/>
          </a:prstGeom>
        </p:spPr>
      </p:pic>
      <p:pic>
        <p:nvPicPr>
          <p:cNvPr id="6" name="Picture 5"/>
          <p:cNvPicPr>
            <a:picLocks noChangeAspect="1"/>
          </p:cNvPicPr>
          <p:nvPr/>
        </p:nvPicPr>
        <p:blipFill rotWithShape="1">
          <a:blip r:embed="rId4"/>
          <a:srcRect l="43560" t="56204" r="29482" b="19742"/>
          <a:stretch/>
        </p:blipFill>
        <p:spPr>
          <a:xfrm>
            <a:off x="257577" y="5355200"/>
            <a:ext cx="2884868" cy="1447258"/>
          </a:xfrm>
          <a:prstGeom prst="rect">
            <a:avLst/>
          </a:prstGeom>
        </p:spPr>
      </p:pic>
    </p:spTree>
    <p:extLst>
      <p:ext uri="{BB962C8B-B14F-4D97-AF65-F5344CB8AC3E}">
        <p14:creationId xmlns:p14="http://schemas.microsoft.com/office/powerpoint/2010/main" val="3235755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70000">
              <a:srgbClr val="7030A0"/>
            </a:gs>
            <a:gs pos="100000">
              <a:schemeClr val="accent6">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582200"/>
          </a:xfrm>
        </p:spPr>
        <p:txBody>
          <a:bodyPr>
            <a:noAutofit/>
          </a:bodyPr>
          <a:lstStyle/>
          <a:p>
            <a:r>
              <a:rPr lang="en-GB" sz="2800" u="sng" dirty="0">
                <a:latin typeface="Arial Black" panose="020B0A04020102020204" pitchFamily="34" charset="0"/>
              </a:rPr>
              <a:t>2001-present – War in Afghanistan</a:t>
            </a:r>
            <a:br>
              <a:rPr lang="en-GB" sz="2800" u="sng" dirty="0">
                <a:latin typeface="Arial Black" panose="020B0A04020102020204" pitchFamily="34" charset="0"/>
              </a:rPr>
            </a:br>
            <a:br>
              <a:rPr lang="en-GB" sz="2800" u="sng" dirty="0">
                <a:latin typeface="Arial Black" panose="020B0A04020102020204" pitchFamily="34" charset="0"/>
              </a:rPr>
            </a:br>
            <a:br>
              <a:rPr lang="en-GB" sz="2800" dirty="0">
                <a:latin typeface="Arial Black" panose="020B0A04020102020204" pitchFamily="34" charset="0"/>
              </a:rPr>
            </a:br>
            <a:br>
              <a:rPr lang="en-GB" sz="2800" dirty="0">
                <a:latin typeface="Arial Black" panose="020B0A04020102020204" pitchFamily="34" charset="0"/>
              </a:rPr>
            </a:br>
            <a:endParaRPr lang="en-GB" sz="2800" dirty="0">
              <a:latin typeface="Arial Black" panose="020B0A04020102020204" pitchFamily="34" charset="0"/>
            </a:endParaRPr>
          </a:p>
        </p:txBody>
      </p:sp>
      <p:sp>
        <p:nvSpPr>
          <p:cNvPr id="3" name="Subtitle 2"/>
          <p:cNvSpPr>
            <a:spLocks noGrp="1"/>
          </p:cNvSpPr>
          <p:nvPr>
            <p:ph type="subTitle" idx="1"/>
          </p:nvPr>
        </p:nvSpPr>
        <p:spPr>
          <a:xfrm>
            <a:off x="1524000" y="1777286"/>
            <a:ext cx="9144000" cy="2756078"/>
          </a:xfrm>
        </p:spPr>
        <p:txBody>
          <a:bodyPr>
            <a:normAutofit fontScale="92500"/>
          </a:bodyPr>
          <a:lstStyle/>
          <a:p>
            <a:r>
              <a:rPr lang="en-GB" dirty="0">
                <a:latin typeface="Arial Black" panose="020B0A04020102020204" pitchFamily="34" charset="0"/>
              </a:rPr>
              <a:t>Dogs still work with and support the British Special Forces operations. </a:t>
            </a:r>
          </a:p>
          <a:p>
            <a:r>
              <a:rPr lang="en-GB" dirty="0">
                <a:latin typeface="Arial Black" panose="020B0A04020102020204" pitchFamily="34" charset="0"/>
              </a:rPr>
              <a:t>Today there are about 11,000 dogs working with the armed forces.</a:t>
            </a:r>
          </a:p>
          <a:p>
            <a:r>
              <a:rPr lang="en-GB" dirty="0">
                <a:latin typeface="Arial Black" panose="020B0A04020102020204" pitchFamily="34" charset="0"/>
              </a:rPr>
              <a:t>The  UK Ministry of Defence said the role of these dogs </a:t>
            </a:r>
          </a:p>
          <a:p>
            <a:r>
              <a:rPr lang="en-GB" dirty="0">
                <a:latin typeface="Arial Black" panose="020B0A04020102020204" pitchFamily="34" charset="0"/>
              </a:rPr>
              <a:t>‘cannot be underestimated.’</a:t>
            </a:r>
            <a:br>
              <a:rPr lang="en-GB" dirty="0">
                <a:latin typeface="Arial Black" panose="020B0A04020102020204" pitchFamily="34" charset="0"/>
              </a:rPr>
            </a:br>
            <a:endParaRPr lang="en-GB" dirty="0"/>
          </a:p>
        </p:txBody>
      </p:sp>
      <p:pic>
        <p:nvPicPr>
          <p:cNvPr id="4" name="Picture 3" descr="Pet dog of the Middlesex Regiment with its catch of rats in the trenches on the Western Front during the First World War."/>
          <p:cNvPicPr/>
          <p:nvPr/>
        </p:nvPicPr>
        <p:blipFill>
          <a:blip r:embed="rId2">
            <a:extLst>
              <a:ext uri="{28A0092B-C50C-407E-A947-70E740481C1C}">
                <a14:useLocalDpi xmlns:a14="http://schemas.microsoft.com/office/drawing/2010/main" val="0"/>
              </a:ext>
            </a:extLst>
          </a:blip>
          <a:srcRect/>
          <a:stretch>
            <a:fillRect/>
          </a:stretch>
        </p:blipFill>
        <p:spPr bwMode="auto">
          <a:xfrm>
            <a:off x="425002" y="4134118"/>
            <a:ext cx="4122205" cy="2367835"/>
          </a:xfrm>
          <a:prstGeom prst="rect">
            <a:avLst/>
          </a:prstGeom>
          <a:noFill/>
          <a:ln>
            <a:noFill/>
          </a:ln>
        </p:spPr>
      </p:pic>
      <p:pic>
        <p:nvPicPr>
          <p:cNvPr id="5" name="Picture 4" descr="https://images-na.ssl-images-amazon.com/images/I/61hSAnZpYUL._AC_SL1200_.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08406" y="5666704"/>
            <a:ext cx="1161245" cy="1034360"/>
          </a:xfrm>
          <a:prstGeom prst="rect">
            <a:avLst/>
          </a:prstGeom>
          <a:noFill/>
          <a:ln>
            <a:noFill/>
          </a:ln>
        </p:spPr>
      </p:pic>
    </p:spTree>
    <p:extLst>
      <p:ext uri="{BB962C8B-B14F-4D97-AF65-F5344CB8AC3E}">
        <p14:creationId xmlns:p14="http://schemas.microsoft.com/office/powerpoint/2010/main" val="848074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70000">
              <a:srgbClr val="7030A0"/>
            </a:gs>
            <a:gs pos="100000">
              <a:schemeClr val="accent6">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22763" y="5034410"/>
            <a:ext cx="6977257" cy="1510048"/>
          </a:xfrm>
        </p:spPr>
        <p:txBody>
          <a:bodyPr>
            <a:normAutofit fontScale="92500" lnSpcReduction="10000"/>
          </a:bodyPr>
          <a:lstStyle/>
          <a:p>
            <a:pPr algn="l"/>
            <a:r>
              <a:rPr lang="en-GB" dirty="0">
                <a:latin typeface="Berlin Sans FB" panose="020E0602020502020306" pitchFamily="34" charset="0"/>
              </a:rPr>
              <a:t>There was also a baboon called Jackie who had excellent eyesight and hearing. When the enemy was close she would tug at their clothing and make noises to keep the soldiers alert. She was promoted to a corporal in the army for her excellence.</a:t>
            </a:r>
          </a:p>
        </p:txBody>
      </p:sp>
      <p:pic>
        <p:nvPicPr>
          <p:cNvPr id="5" name="Picture 4" descr="A monkey mascot sitting on a mortar during the First World War">
            <a:extLst>
              <a:ext uri="{FF2B5EF4-FFF2-40B4-BE49-F238E27FC236}">
                <a16:creationId xmlns:a16="http://schemas.microsoft.com/office/drawing/2014/main" id="{62D812B4-34F1-44D5-9A8E-4E4E1052B9FE}"/>
              </a:ext>
            </a:extLst>
          </p:cNvPr>
          <p:cNvPicPr/>
          <p:nvPr/>
        </p:nvPicPr>
        <p:blipFill rotWithShape="1">
          <a:blip r:embed="rId2">
            <a:extLst>
              <a:ext uri="{28A0092B-C50C-407E-A947-70E740481C1C}">
                <a14:useLocalDpi xmlns:a14="http://schemas.microsoft.com/office/drawing/2010/main" val="0"/>
              </a:ext>
            </a:extLst>
          </a:blip>
          <a:srcRect l="17969"/>
          <a:stretch/>
        </p:blipFill>
        <p:spPr bwMode="auto">
          <a:xfrm>
            <a:off x="373487" y="1771526"/>
            <a:ext cx="2892668" cy="2701047"/>
          </a:xfrm>
          <a:prstGeom prst="rect">
            <a:avLst/>
          </a:prstGeom>
          <a:noFill/>
          <a:ln>
            <a:noFill/>
          </a:ln>
        </p:spPr>
      </p:pic>
      <p:sp>
        <p:nvSpPr>
          <p:cNvPr id="2" name="TextBox 1"/>
          <p:cNvSpPr txBox="1"/>
          <p:nvPr/>
        </p:nvSpPr>
        <p:spPr>
          <a:xfrm>
            <a:off x="4211391" y="113946"/>
            <a:ext cx="7643257" cy="3447098"/>
          </a:xfrm>
          <a:prstGeom prst="rect">
            <a:avLst/>
          </a:prstGeom>
          <a:noFill/>
        </p:spPr>
        <p:txBody>
          <a:bodyPr wrap="square" rtlCol="0">
            <a:spAutoFit/>
          </a:bodyPr>
          <a:lstStyle/>
          <a:p>
            <a:endParaRPr lang="en-GB" dirty="0">
              <a:latin typeface="Comic Sans MS" panose="030F0702030302020204" pitchFamily="66" charset="0"/>
            </a:endParaRPr>
          </a:p>
          <a:p>
            <a:pPr algn="ctr"/>
            <a:r>
              <a:rPr lang="en-GB" sz="2800" b="1" u="sng" dirty="0">
                <a:latin typeface="Comic Sans MS" panose="030F0702030302020204" pitchFamily="66" charset="0"/>
              </a:rPr>
              <a:t>Monkeys and Baboons</a:t>
            </a:r>
          </a:p>
          <a:p>
            <a:pPr algn="ctr"/>
            <a:endParaRPr lang="en-GB" sz="2800" b="1" u="sng" dirty="0">
              <a:latin typeface="Comic Sans MS" panose="030F0702030302020204" pitchFamily="66" charset="0"/>
            </a:endParaRPr>
          </a:p>
          <a:p>
            <a:r>
              <a:rPr lang="en-GB" dirty="0">
                <a:latin typeface="Comic Sans MS" panose="030F0702030302020204" pitchFamily="66" charset="0"/>
              </a:rPr>
              <a:t>Did you know monkeys served with soldiers and kept them company when they were injured or had lost a friend at war? The soldiers liked the monkey because he was cute, loving and comforting. There was one special monkey called </a:t>
            </a:r>
            <a:r>
              <a:rPr lang="en-GB" dirty="0" err="1">
                <a:latin typeface="Comic Sans MS" panose="030F0702030302020204" pitchFamily="66" charset="0"/>
              </a:rPr>
              <a:t>Jacko</a:t>
            </a:r>
            <a:r>
              <a:rPr lang="en-GB" dirty="0">
                <a:latin typeface="Comic Sans MS" panose="030F0702030302020204" pitchFamily="66" charset="0"/>
              </a:rPr>
              <a:t> who lived in a bunker. But one night a Zep came over and obliterated the hide out. (A Zep is a Zeppelin which was a big air ship.)  Sadly </a:t>
            </a:r>
            <a:r>
              <a:rPr lang="en-GB" dirty="0" err="1">
                <a:latin typeface="Comic Sans MS" panose="030F0702030302020204" pitchFamily="66" charset="0"/>
              </a:rPr>
              <a:t>Jacko</a:t>
            </a:r>
            <a:r>
              <a:rPr lang="en-GB" dirty="0">
                <a:latin typeface="Comic Sans MS" panose="030F0702030302020204" pitchFamily="66" charset="0"/>
              </a:rPr>
              <a:t> was killed, but the soldiers loved </a:t>
            </a:r>
            <a:r>
              <a:rPr lang="en-GB" dirty="0" err="1">
                <a:latin typeface="Comic Sans MS" panose="030F0702030302020204" pitchFamily="66" charset="0"/>
              </a:rPr>
              <a:t>Jacko</a:t>
            </a:r>
            <a:r>
              <a:rPr lang="en-GB" dirty="0">
                <a:latin typeface="Comic Sans MS" panose="030F0702030302020204" pitchFamily="66" charset="0"/>
              </a:rPr>
              <a:t> so much that they made him a wooden grave and buried him.</a:t>
            </a:r>
          </a:p>
        </p:txBody>
      </p:sp>
      <p:pic>
        <p:nvPicPr>
          <p:cNvPr id="6" name="Picture 4" descr="Jackie, the pet baboon of the South African Scottish Regiment"/>
          <p:cNvPicPr>
            <a:picLocks noChangeAspect="1" noChangeArrowheads="1"/>
          </p:cNvPicPr>
          <p:nvPr/>
        </p:nvPicPr>
        <p:blipFill rotWithShape="1">
          <a:blip r:embed="rId3">
            <a:extLst>
              <a:ext uri="{28A0092B-C50C-407E-A947-70E740481C1C}">
                <a14:useLocalDpi xmlns:a14="http://schemas.microsoft.com/office/drawing/2010/main" val="0"/>
              </a:ext>
            </a:extLst>
          </a:blip>
          <a:srcRect l="17876" r="30434"/>
          <a:stretch/>
        </p:blipFill>
        <p:spPr bwMode="auto">
          <a:xfrm>
            <a:off x="9103594" y="4075895"/>
            <a:ext cx="2268451" cy="24685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F5F34C5-8DDA-43E9-AFE2-F38A28691B27}"/>
              </a:ext>
            </a:extLst>
          </p:cNvPr>
          <p:cNvPicPr/>
          <p:nvPr/>
        </p:nvPicPr>
        <p:blipFill rotWithShape="1">
          <a:blip r:embed="rId4"/>
          <a:srcRect l="39486" t="21272" r="40572" b="25310"/>
          <a:stretch/>
        </p:blipFill>
        <p:spPr bwMode="auto">
          <a:xfrm>
            <a:off x="2410849" y="463639"/>
            <a:ext cx="1530086" cy="2190054"/>
          </a:xfrm>
          <a:prstGeom prst="rect">
            <a:avLst/>
          </a:prstGeom>
          <a:ln>
            <a:noFill/>
          </a:ln>
          <a:extLst>
            <a:ext uri="{53640926-AAD7-44D8-BBD7-CCE9431645EC}">
              <a14:shadowObscured xmlns:a14="http://schemas.microsoft.com/office/drawing/2010/main"/>
            </a:ext>
          </a:extLst>
        </p:spPr>
      </p:pic>
      <p:pic>
        <p:nvPicPr>
          <p:cNvPr id="7" name="Picture 6"/>
          <p:cNvPicPr>
            <a:picLocks noChangeAspect="1"/>
          </p:cNvPicPr>
          <p:nvPr/>
        </p:nvPicPr>
        <p:blipFill rotWithShape="1">
          <a:blip r:embed="rId5"/>
          <a:srcRect l="40035" t="19703" r="26374" b="15664"/>
          <a:stretch/>
        </p:blipFill>
        <p:spPr>
          <a:xfrm rot="5400000">
            <a:off x="7089470" y="3200369"/>
            <a:ext cx="1762010" cy="1906073"/>
          </a:xfrm>
          <a:prstGeom prst="rect">
            <a:avLst/>
          </a:prstGeom>
        </p:spPr>
      </p:pic>
    </p:spTree>
    <p:extLst>
      <p:ext uri="{BB962C8B-B14F-4D97-AF65-F5344CB8AC3E}">
        <p14:creationId xmlns:p14="http://schemas.microsoft.com/office/powerpoint/2010/main" val="3943777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70000">
              <a:srgbClr val="7030A0"/>
            </a:gs>
            <a:gs pos="100000">
              <a:schemeClr val="accent6">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br>
              <a:rPr lang="en-GB" dirty="0">
                <a:latin typeface="Arial Black" panose="020B0A04020102020204" pitchFamily="34" charset="0"/>
              </a:rPr>
            </a:br>
            <a:endParaRPr lang="en-GB" dirty="0"/>
          </a:p>
        </p:txBody>
      </p:sp>
      <p:sp>
        <p:nvSpPr>
          <p:cNvPr id="3" name="Subtitle 2"/>
          <p:cNvSpPr>
            <a:spLocks noGrp="1"/>
          </p:cNvSpPr>
          <p:nvPr>
            <p:ph type="subTitle" idx="1"/>
          </p:nvPr>
        </p:nvSpPr>
        <p:spPr>
          <a:xfrm>
            <a:off x="1133341" y="399245"/>
            <a:ext cx="10084157" cy="6091707"/>
          </a:xfrm>
        </p:spPr>
        <p:txBody>
          <a:bodyPr>
            <a:normAutofit lnSpcReduction="10000"/>
          </a:bodyPr>
          <a:lstStyle/>
          <a:p>
            <a:r>
              <a:rPr lang="en-GB" b="1" dirty="0"/>
              <a:t>Did you know that in the war 100,000 homing pigeons carried messages to and from the trenches?</a:t>
            </a:r>
          </a:p>
          <a:p>
            <a:endParaRPr lang="en-GB" b="1" dirty="0"/>
          </a:p>
          <a:p>
            <a:pPr algn="l"/>
            <a:r>
              <a:rPr lang="en-GB" b="1" dirty="0"/>
              <a:t>Some pigeons were shot but still made it to where they were taking messages to.   One pigeon was shot in the left eye whilst carrying a message for the British but still delivered the message.</a:t>
            </a:r>
          </a:p>
          <a:p>
            <a:pPr algn="l"/>
            <a:endParaRPr lang="en-GB" b="1" dirty="0"/>
          </a:p>
          <a:p>
            <a:pPr algn="l"/>
            <a:r>
              <a:rPr lang="en-GB" b="1" dirty="0"/>
              <a:t>The RAF  tracked a pigeon that flew 22 miles in 22 minutes- that is flying at 60  miles an hour! This pigeon delivered a message that helped with rescue of two wrecked seaplane pilots.</a:t>
            </a:r>
          </a:p>
          <a:p>
            <a:pPr algn="l"/>
            <a:r>
              <a:rPr lang="en-GB" b="1" dirty="0"/>
              <a:t>                                           In the Battle of Amiens  pigeons </a:t>
            </a:r>
          </a:p>
          <a:p>
            <a:pPr algn="l"/>
            <a:r>
              <a:rPr lang="en-GB" b="1" dirty="0"/>
              <a:t>                                            were released from a port hole </a:t>
            </a:r>
          </a:p>
          <a:p>
            <a:pPr algn="l"/>
            <a:r>
              <a:rPr lang="en-GB" b="1" dirty="0"/>
              <a:t>                                          in the sides of tanks.  One famous</a:t>
            </a:r>
          </a:p>
          <a:p>
            <a:pPr algn="l"/>
            <a:r>
              <a:rPr lang="en-GB" b="1" dirty="0"/>
              <a:t>                                          pigeon was called ‘Dreadnought’, it </a:t>
            </a:r>
          </a:p>
          <a:p>
            <a:pPr algn="l"/>
            <a:r>
              <a:rPr lang="en-GB" b="1" dirty="0"/>
              <a:t>                                          carried hundreds of messages safely.</a:t>
            </a:r>
          </a:p>
          <a:p>
            <a:pPr algn="l"/>
            <a:r>
              <a:rPr lang="en-GB" b="1" dirty="0"/>
              <a:t>                                        </a:t>
            </a:r>
          </a:p>
        </p:txBody>
      </p:sp>
      <p:pic>
        <p:nvPicPr>
          <p:cNvPr id="5" name="Picture 4" descr="French troops on the Western Front looking at carrier pigeons in a basket">
            <a:extLst>
              <a:ext uri="{FF2B5EF4-FFF2-40B4-BE49-F238E27FC236}">
                <a16:creationId xmlns:a16="http://schemas.microsoft.com/office/drawing/2014/main" id="{DFBCE418-60C9-4715-9F2E-AB01D99BA17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6113" y="4210731"/>
            <a:ext cx="3737498" cy="2513810"/>
          </a:xfrm>
          <a:prstGeom prst="rect">
            <a:avLst/>
          </a:prstGeom>
          <a:noFill/>
          <a:ln>
            <a:noFill/>
          </a:ln>
        </p:spPr>
      </p:pic>
      <p:pic>
        <p:nvPicPr>
          <p:cNvPr id="6" name="Picture 5" descr="German soldiers wear gas masks as they place carrier pigeons into a gas-proof chamber, presumably during an anti-gas drill.">
            <a:extLst>
              <a:ext uri="{FF2B5EF4-FFF2-40B4-BE49-F238E27FC236}">
                <a16:creationId xmlns:a16="http://schemas.microsoft.com/office/drawing/2014/main" id="{6572BED2-799E-4EBC-AB4A-C1A4BDFF363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32742" y="3649189"/>
            <a:ext cx="2270516" cy="2958557"/>
          </a:xfrm>
          <a:prstGeom prst="rect">
            <a:avLst/>
          </a:prstGeom>
          <a:noFill/>
          <a:ln>
            <a:noFill/>
          </a:ln>
        </p:spPr>
      </p:pic>
    </p:spTree>
    <p:extLst>
      <p:ext uri="{BB962C8B-B14F-4D97-AF65-F5344CB8AC3E}">
        <p14:creationId xmlns:p14="http://schemas.microsoft.com/office/powerpoint/2010/main" val="6192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70000">
              <a:srgbClr val="7030A0"/>
            </a:gs>
            <a:gs pos="100000">
              <a:schemeClr val="accent6">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br>
              <a:rPr lang="en-GB" dirty="0">
                <a:latin typeface="Arial Black" panose="020B0A04020102020204" pitchFamily="34" charset="0"/>
              </a:rPr>
            </a:br>
            <a:endParaRPr lang="en-GB" dirty="0"/>
          </a:p>
        </p:txBody>
      </p:sp>
      <p:sp>
        <p:nvSpPr>
          <p:cNvPr id="3" name="Subtitle 2"/>
          <p:cNvSpPr>
            <a:spLocks noGrp="1"/>
          </p:cNvSpPr>
          <p:nvPr>
            <p:ph type="subTitle" idx="1"/>
          </p:nvPr>
        </p:nvSpPr>
        <p:spPr>
          <a:xfrm>
            <a:off x="1133341" y="399245"/>
            <a:ext cx="10084157" cy="6091707"/>
          </a:xfrm>
        </p:spPr>
        <p:txBody>
          <a:bodyPr>
            <a:normAutofit/>
          </a:bodyPr>
          <a:lstStyle/>
          <a:p>
            <a:pPr algn="l"/>
            <a:r>
              <a:rPr lang="en-GB" b="1" dirty="0"/>
              <a:t>                                        </a:t>
            </a:r>
          </a:p>
        </p:txBody>
      </p:sp>
      <p:pic>
        <p:nvPicPr>
          <p:cNvPr id="4" name="Picture 3"/>
          <p:cNvPicPr>
            <a:picLocks noChangeAspect="1"/>
          </p:cNvPicPr>
          <p:nvPr/>
        </p:nvPicPr>
        <p:blipFill rotWithShape="1">
          <a:blip r:embed="rId2"/>
          <a:srcRect l="16796" t="15758" r="26268" b="13034"/>
          <a:stretch/>
        </p:blipFill>
        <p:spPr>
          <a:xfrm>
            <a:off x="798489" y="618186"/>
            <a:ext cx="7920507" cy="5569335"/>
          </a:xfrm>
          <a:prstGeom prst="rect">
            <a:avLst/>
          </a:prstGeom>
        </p:spPr>
      </p:pic>
      <p:sp>
        <p:nvSpPr>
          <p:cNvPr id="7" name="TextBox 6"/>
          <p:cNvSpPr txBox="1"/>
          <p:nvPr/>
        </p:nvSpPr>
        <p:spPr>
          <a:xfrm>
            <a:off x="9002332" y="1122363"/>
            <a:ext cx="2704564" cy="2677656"/>
          </a:xfrm>
          <a:prstGeom prst="rect">
            <a:avLst/>
          </a:prstGeom>
          <a:noFill/>
        </p:spPr>
        <p:txBody>
          <a:bodyPr wrap="square" rtlCol="0">
            <a:spAutoFit/>
          </a:bodyPr>
          <a:lstStyle/>
          <a:p>
            <a:r>
              <a:rPr lang="en-GB" sz="2400" b="1" dirty="0"/>
              <a:t>Joshua’s picture shows one of the pigeons that flew from tanks  and carried it’s message across a field of poppies.</a:t>
            </a:r>
          </a:p>
        </p:txBody>
      </p:sp>
    </p:spTree>
    <p:extLst>
      <p:ext uri="{BB962C8B-B14F-4D97-AF65-F5344CB8AC3E}">
        <p14:creationId xmlns:p14="http://schemas.microsoft.com/office/powerpoint/2010/main" val="303331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70000">
              <a:srgbClr val="7030A0"/>
            </a:gs>
            <a:gs pos="100000">
              <a:schemeClr val="accent6">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br>
              <a:rPr lang="en-GB" dirty="0">
                <a:latin typeface="Arial Black" panose="020B0A04020102020204" pitchFamily="34" charset="0"/>
              </a:rPr>
            </a:br>
            <a:endParaRPr lang="en-GB" dirty="0"/>
          </a:p>
        </p:txBody>
      </p:sp>
      <p:sp>
        <p:nvSpPr>
          <p:cNvPr id="3" name="Subtitle 2"/>
          <p:cNvSpPr>
            <a:spLocks noGrp="1"/>
          </p:cNvSpPr>
          <p:nvPr>
            <p:ph type="subTitle" idx="1"/>
          </p:nvPr>
        </p:nvSpPr>
        <p:spPr>
          <a:xfrm>
            <a:off x="1133341" y="399245"/>
            <a:ext cx="10084157" cy="6091707"/>
          </a:xfrm>
        </p:spPr>
        <p:txBody>
          <a:bodyPr>
            <a:normAutofit/>
          </a:bodyPr>
          <a:lstStyle/>
          <a:p>
            <a:endParaRPr lang="en-GB" b="1" dirty="0"/>
          </a:p>
          <a:p>
            <a:pPr algn="l"/>
            <a:r>
              <a:rPr lang="en-GB" b="1" dirty="0"/>
              <a:t> Another famous pigeon was sent by Skipper Thomas Crisp for help when he was attacked by German U-boats in August 1917. The pigeon delivered the message in time but Crisp was killed. </a:t>
            </a:r>
          </a:p>
          <a:p>
            <a:pPr algn="l"/>
            <a:r>
              <a:rPr lang="en-GB" b="1" dirty="0"/>
              <a:t>Another pigeon carried a letter a very long way  and it saved four lives. Sadly the pigeon died of exhaustion soon after it had delivered the letter.                                     </a:t>
            </a:r>
          </a:p>
        </p:txBody>
      </p:sp>
      <p:pic>
        <p:nvPicPr>
          <p:cNvPr id="3074" name="Picture 2" descr="pgc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709" y="2909798"/>
            <a:ext cx="3017896" cy="20906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348507" y="2909798"/>
            <a:ext cx="4713668" cy="1200329"/>
          </a:xfrm>
          <a:prstGeom prst="rect">
            <a:avLst/>
          </a:prstGeom>
          <a:noFill/>
        </p:spPr>
        <p:txBody>
          <a:bodyPr wrap="square" rtlCol="0">
            <a:spAutoFit/>
          </a:bodyPr>
          <a:lstStyle/>
          <a:p>
            <a:r>
              <a:rPr lang="en-GB" sz="2400" b="1" dirty="0"/>
              <a:t>Some pigeons had cameras so they could film what the enemy were doing.</a:t>
            </a:r>
          </a:p>
        </p:txBody>
      </p:sp>
      <p:sp>
        <p:nvSpPr>
          <p:cNvPr id="9" name="Rectangle 8"/>
          <p:cNvSpPr/>
          <p:nvPr/>
        </p:nvSpPr>
        <p:spPr>
          <a:xfrm>
            <a:off x="3348506" y="4284877"/>
            <a:ext cx="6272011" cy="1938992"/>
          </a:xfrm>
          <a:prstGeom prst="rect">
            <a:avLst/>
          </a:prstGeom>
        </p:spPr>
        <p:txBody>
          <a:bodyPr wrap="square">
            <a:spAutoFit/>
          </a:bodyPr>
          <a:lstStyle/>
          <a:p>
            <a:pPr fontAlgn="base"/>
            <a:r>
              <a:rPr lang="en-GB" sz="2000" b="1" dirty="0"/>
              <a:t>One Pigeon was named  Cher Ami (Dear Friend) and was awarded a medal  for her help in saving 194 American soldiers trapped behind German lines in 1918.</a:t>
            </a:r>
          </a:p>
          <a:p>
            <a:pPr fontAlgn="base"/>
            <a:r>
              <a:rPr lang="en-GB" sz="2000" b="1" dirty="0"/>
              <a:t>She made it back despite having been shot through the chest, blinded in one eye, covered in blood and with a leg hanging only by a tendon.</a:t>
            </a:r>
            <a:endParaRPr lang="en-GB" sz="2000" b="1" i="0" dirty="0">
              <a:effectLst/>
            </a:endParaRPr>
          </a:p>
        </p:txBody>
      </p:sp>
      <p:pic>
        <p:nvPicPr>
          <p:cNvPr id="23" name="Picture 2" descr="https://www.historyhit.com/app/uploads/2020/07/cher-ami-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24475" y="4080048"/>
            <a:ext cx="1887049" cy="23486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724476" y="3631842"/>
            <a:ext cx="2071780" cy="400110"/>
          </a:xfrm>
          <a:prstGeom prst="rect">
            <a:avLst/>
          </a:prstGeom>
          <a:noFill/>
        </p:spPr>
        <p:txBody>
          <a:bodyPr wrap="square" rtlCol="0">
            <a:spAutoFit/>
          </a:bodyPr>
          <a:lstStyle/>
          <a:p>
            <a:r>
              <a:rPr lang="en-GB" sz="2000" b="1" u="sng" dirty="0"/>
              <a:t>Cher Ami</a:t>
            </a:r>
          </a:p>
        </p:txBody>
      </p:sp>
    </p:spTree>
    <p:extLst>
      <p:ext uri="{BB962C8B-B14F-4D97-AF65-F5344CB8AC3E}">
        <p14:creationId xmlns:p14="http://schemas.microsoft.com/office/powerpoint/2010/main" val="2963485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70000">
              <a:srgbClr val="7030A0"/>
            </a:gs>
            <a:gs pos="100000">
              <a:schemeClr val="accent6">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5307" y="3602037"/>
            <a:ext cx="4945487" cy="3015471"/>
          </a:xfrm>
        </p:spPr>
        <p:txBody>
          <a:bodyPr>
            <a:normAutofit lnSpcReduction="10000"/>
          </a:bodyPr>
          <a:lstStyle/>
          <a:p>
            <a:r>
              <a:rPr lang="en-GB" b="1" dirty="0"/>
              <a:t>Other cats were very useful. They were used by the Navy on their boats and were good for catching rats and mice. If the cats weren’t there the rats would have eaten the sailors food and chewed their ropes.</a:t>
            </a:r>
          </a:p>
          <a:p>
            <a:r>
              <a:rPr lang="en-GB" b="1" dirty="0"/>
              <a:t> Cats also caught mice and rats in the trenches that would have eaten the soldiers’ food.</a:t>
            </a:r>
          </a:p>
          <a:p>
            <a:endParaRPr lang="en-GB" dirty="0"/>
          </a:p>
        </p:txBody>
      </p:sp>
      <p:pic>
        <p:nvPicPr>
          <p:cNvPr id="5" name="Picture 4" descr="A soldier in a trench on the Western Front with his cat.">
            <a:extLst>
              <a:ext uri="{FF2B5EF4-FFF2-40B4-BE49-F238E27FC236}">
                <a16:creationId xmlns:a16="http://schemas.microsoft.com/office/drawing/2014/main" id="{CB9B4043-BF24-41FC-876A-3BFBCAC1EE0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46228" y="247477"/>
            <a:ext cx="4374213" cy="3008485"/>
          </a:xfrm>
          <a:prstGeom prst="rect">
            <a:avLst/>
          </a:prstGeom>
          <a:noFill/>
          <a:ln>
            <a:noFill/>
          </a:ln>
        </p:spPr>
      </p:pic>
      <p:pic>
        <p:nvPicPr>
          <p:cNvPr id="6" name="Picture 5" descr="A cat inside the barrel of a naval gun. The cat is Togo, mascot of HMS Dreadnought.">
            <a:extLst>
              <a:ext uri="{FF2B5EF4-FFF2-40B4-BE49-F238E27FC236}">
                <a16:creationId xmlns:a16="http://schemas.microsoft.com/office/drawing/2014/main" id="{C7BFF208-E7FA-4A7D-9DE6-EA851823C80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91707" y="2884867"/>
            <a:ext cx="5642972" cy="3732641"/>
          </a:xfrm>
          <a:prstGeom prst="rect">
            <a:avLst/>
          </a:prstGeom>
          <a:noFill/>
          <a:ln>
            <a:noFill/>
          </a:ln>
        </p:spPr>
      </p:pic>
      <p:sp>
        <p:nvSpPr>
          <p:cNvPr id="4" name="TextBox 3"/>
          <p:cNvSpPr txBox="1"/>
          <p:nvPr/>
        </p:nvSpPr>
        <p:spPr>
          <a:xfrm>
            <a:off x="4945487" y="386366"/>
            <a:ext cx="6915955" cy="1631216"/>
          </a:xfrm>
          <a:prstGeom prst="rect">
            <a:avLst/>
          </a:prstGeom>
          <a:noFill/>
        </p:spPr>
        <p:txBody>
          <a:bodyPr wrap="square" rtlCol="0">
            <a:spAutoFit/>
          </a:bodyPr>
          <a:lstStyle/>
          <a:p>
            <a:r>
              <a:rPr lang="en-GB" sz="2800" b="1" u="sng" dirty="0"/>
              <a:t>Cats</a:t>
            </a:r>
          </a:p>
          <a:p>
            <a:r>
              <a:rPr lang="en-GB" sz="2400" b="1" dirty="0"/>
              <a:t>Some cats were mascots in the war, soldiers that were fighting in the trenches liked it when they could go and stroke or play with the cats after a long day. </a:t>
            </a:r>
          </a:p>
        </p:txBody>
      </p:sp>
    </p:spTree>
    <p:extLst>
      <p:ext uri="{BB962C8B-B14F-4D97-AF65-F5344CB8AC3E}">
        <p14:creationId xmlns:p14="http://schemas.microsoft.com/office/powerpoint/2010/main" val="2407210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TotalTime>
  <Words>1623</Words>
  <Application>Microsoft Office PowerPoint</Application>
  <PresentationFormat>Widescreen</PresentationFormat>
  <Paragraphs>134</Paragraphs>
  <Slides>23</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Arial</vt:lpstr>
      <vt:lpstr>Arial Black</vt:lpstr>
      <vt:lpstr>Arial Rounded MT Bold</vt:lpstr>
      <vt:lpstr>Berlin Sans FB</vt:lpstr>
      <vt:lpstr>Calibri</vt:lpstr>
      <vt:lpstr>Calibri Light</vt:lpstr>
      <vt:lpstr>Comic Sans MS</vt:lpstr>
      <vt:lpstr>Elephant</vt:lpstr>
      <vt:lpstr>Gill Sans MT</vt:lpstr>
      <vt:lpstr>Kristen ITC</vt:lpstr>
      <vt:lpstr>proxima-nova</vt:lpstr>
      <vt:lpstr>Office Theme</vt:lpstr>
      <vt:lpstr>Animals in the War</vt:lpstr>
      <vt:lpstr>PowerPoint Presentation</vt:lpstr>
      <vt:lpstr>PowerPoint Presentation</vt:lpstr>
      <vt:lpstr>2001-present – War in Afghanistan    </vt:lpstr>
      <vt:lpstr>PowerPoint Presentation</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Elephants</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Evans</dc:creator>
  <cp:lastModifiedBy>T Clarke</cp:lastModifiedBy>
  <cp:revision>35</cp:revision>
  <dcterms:created xsi:type="dcterms:W3CDTF">2020-11-11T04:38:26Z</dcterms:created>
  <dcterms:modified xsi:type="dcterms:W3CDTF">2020-11-30T12:10:47Z</dcterms:modified>
</cp:coreProperties>
</file>